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9" r:id="rId3"/>
    <p:sldId id="258" r:id="rId4"/>
    <p:sldId id="257" r:id="rId5"/>
    <p:sldId id="260" r:id="rId6"/>
    <p:sldId id="262" r:id="rId7"/>
    <p:sldId id="263" r:id="rId8"/>
    <p:sldId id="264" r:id="rId9"/>
    <p:sldId id="265" r:id="rId10"/>
    <p:sldId id="266" r:id="rId11"/>
    <p:sldId id="268"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6" d="100"/>
          <a:sy n="46" d="100"/>
        </p:scale>
        <p:origin x="7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8/21/2017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8/21/2017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8/21/2017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8/21/2017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8/21/2017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8/21/2017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8/21/2017</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8/21/2017</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The ACT and Pre-ACT Tests</a:t>
            </a:r>
            <a:endParaRPr lang="en-US" dirty="0"/>
          </a:p>
        </p:txBody>
      </p:sp>
      <p:sp>
        <p:nvSpPr>
          <p:cNvPr id="3" name="Subtitle 2"/>
          <p:cNvSpPr>
            <a:spLocks noGrp="1"/>
          </p:cNvSpPr>
          <p:nvPr>
            <p:ph type="subTitle" idx="1"/>
          </p:nvPr>
        </p:nvSpPr>
        <p:spPr/>
        <p:txBody>
          <a:bodyPr/>
          <a:lstStyle/>
          <a:p>
            <a:pPr algn="ctr"/>
            <a:r>
              <a:rPr lang="en-US" dirty="0" smtClean="0"/>
              <a:t>What Do They Look Like?</a:t>
            </a:r>
            <a:endParaRPr lang="en-US" dirty="0"/>
          </a:p>
        </p:txBody>
      </p:sp>
    </p:spTree>
    <p:extLst>
      <p:ext uri="{BB962C8B-B14F-4D97-AF65-F5344CB8AC3E}">
        <p14:creationId xmlns:p14="http://schemas.microsoft.com/office/powerpoint/2010/main" val="902168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Course Supplements</a:t>
            </a:r>
            <a:endParaRPr lang="en-US" dirty="0"/>
          </a:p>
        </p:txBody>
      </p:sp>
      <p:sp>
        <p:nvSpPr>
          <p:cNvPr id="3" name="Content Placeholder 2"/>
          <p:cNvSpPr>
            <a:spLocks noGrp="1"/>
          </p:cNvSpPr>
          <p:nvPr>
            <p:ph idx="1"/>
          </p:nvPr>
        </p:nvSpPr>
        <p:spPr/>
        <p:txBody>
          <a:bodyPr/>
          <a:lstStyle/>
          <a:p>
            <a:r>
              <a:rPr lang="en-US" dirty="0" smtClean="0"/>
              <a:t>In addition to test preparation some class time will feature presentations from the Counseling Center and the Career and Technical Education Center (CTE) staff to orient you to high school and post high school programs and opportunities that are available to you here at Herriman High.</a:t>
            </a:r>
          </a:p>
          <a:p>
            <a:r>
              <a:rPr lang="en-US" dirty="0" smtClean="0"/>
              <a:t>Listen closely to these presentations and ask questions so that you can make the most of your time here at Herriman and position yourself for the best possible future after high school.  </a:t>
            </a:r>
            <a:endParaRPr lang="en-US" dirty="0"/>
          </a:p>
        </p:txBody>
      </p:sp>
    </p:spTree>
    <p:extLst>
      <p:ext uri="{BB962C8B-B14F-4D97-AF65-F5344CB8AC3E}">
        <p14:creationId xmlns:p14="http://schemas.microsoft.com/office/powerpoint/2010/main" val="296583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 Test Taking Strategies and Preparation for the Real Tests!</a:t>
            </a:r>
            <a:endParaRPr lang="en-US" dirty="0"/>
          </a:p>
        </p:txBody>
      </p:sp>
      <p:sp>
        <p:nvSpPr>
          <p:cNvPr id="3" name="Content Placeholder 2"/>
          <p:cNvSpPr>
            <a:spLocks noGrp="1"/>
          </p:cNvSpPr>
          <p:nvPr>
            <p:ph idx="1"/>
          </p:nvPr>
        </p:nvSpPr>
        <p:spPr/>
        <p:txBody>
          <a:bodyPr/>
          <a:lstStyle/>
          <a:p>
            <a:r>
              <a:rPr lang="en-US" dirty="0" smtClean="0"/>
              <a:t>Prior to taking a Final Practice Test, we will talk about how to mentally and physically prepare for any and all standardized testing that you will participate in over the next few years including the </a:t>
            </a:r>
            <a:r>
              <a:rPr lang="en-US" dirty="0" err="1" smtClean="0"/>
              <a:t>PreACT</a:t>
            </a:r>
            <a:r>
              <a:rPr lang="en-US" dirty="0" smtClean="0"/>
              <a:t>, the ACT, Advanced Placement Exams, Concurrent Enrollment Examinations, and even Industry,  Apprenticeship, and Skills Certification Examinations.</a:t>
            </a:r>
            <a:endParaRPr lang="en-US" dirty="0"/>
          </a:p>
        </p:txBody>
      </p:sp>
    </p:spTree>
    <p:extLst>
      <p:ext uri="{BB962C8B-B14F-4D97-AF65-F5344CB8AC3E}">
        <p14:creationId xmlns:p14="http://schemas.microsoft.com/office/powerpoint/2010/main" val="3462919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Take a Second Practice Test and Evaluate your Improvement!</a:t>
            </a:r>
            <a:endParaRPr lang="en-US" dirty="0"/>
          </a:p>
        </p:txBody>
      </p:sp>
      <p:sp>
        <p:nvSpPr>
          <p:cNvPr id="3" name="Content Placeholder 2"/>
          <p:cNvSpPr>
            <a:spLocks noGrp="1"/>
          </p:cNvSpPr>
          <p:nvPr>
            <p:ph idx="1"/>
          </p:nvPr>
        </p:nvSpPr>
        <p:spPr/>
        <p:txBody>
          <a:bodyPr/>
          <a:lstStyle/>
          <a:p>
            <a:r>
              <a:rPr lang="en-US" b="1" dirty="0" smtClean="0"/>
              <a:t>Finally, we will take a second full practice test.  The purpose of the second test is to:</a:t>
            </a:r>
          </a:p>
          <a:p>
            <a:pPr marL="845820" lvl="1" indent="-342900">
              <a:buFont typeface="+mj-lt"/>
              <a:buAutoNum type="arabicPeriod"/>
            </a:pPr>
            <a:r>
              <a:rPr lang="en-US" dirty="0" smtClean="0"/>
              <a:t>Give you additional experience with the testing format. </a:t>
            </a:r>
          </a:p>
          <a:p>
            <a:pPr marL="845820" lvl="1" indent="-342900">
              <a:buFont typeface="+mj-lt"/>
              <a:buAutoNum type="arabicPeriod"/>
            </a:pPr>
            <a:r>
              <a:rPr lang="en-US" dirty="0" smtClean="0"/>
              <a:t>Provide more practice on how to plan for improvement.</a:t>
            </a:r>
          </a:p>
          <a:p>
            <a:pPr marL="845820" lvl="1" indent="-342900">
              <a:buFont typeface="+mj-lt"/>
              <a:buAutoNum type="arabicPeriod"/>
            </a:pPr>
            <a:r>
              <a:rPr lang="en-US" dirty="0" smtClean="0"/>
              <a:t>Encourage you to make a list of skills that you want to improve so that you can focus on these skills as you take your future classes.</a:t>
            </a:r>
          </a:p>
          <a:p>
            <a:pPr marL="845820" lvl="1" indent="-342900">
              <a:buFont typeface="+mj-lt"/>
              <a:buAutoNum type="arabicPeriod"/>
            </a:pPr>
            <a:r>
              <a:rPr lang="en-US" dirty="0" smtClean="0"/>
              <a:t>Evaluate your improvement over </a:t>
            </a:r>
            <a:r>
              <a:rPr lang="en-US" smtClean="0"/>
              <a:t>the course.</a:t>
            </a:r>
            <a:endParaRPr lang="en-US" dirty="0"/>
          </a:p>
        </p:txBody>
      </p:sp>
    </p:spTree>
    <p:extLst>
      <p:ext uri="{BB962C8B-B14F-4D97-AF65-F5344CB8AC3E}">
        <p14:creationId xmlns:p14="http://schemas.microsoft.com/office/powerpoint/2010/main" val="24868122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Covered?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776825"/>
              </p:ext>
            </p:extLst>
          </p:nvPr>
        </p:nvGraphicFramePr>
        <p:xfrm>
          <a:off x="3546767" y="822896"/>
          <a:ext cx="7315200" cy="3581400"/>
        </p:xfrm>
        <a:graphic>
          <a:graphicData uri="http://schemas.openxmlformats.org/drawingml/2006/table">
            <a:tbl>
              <a:tblPr firstRow="1" bandRow="1">
                <a:tableStyleId>{5C22544A-7EE6-4342-B048-85BDC9FD1C3A}</a:tableStyleId>
              </a:tblPr>
              <a:tblGrid>
                <a:gridCol w="1089628">
                  <a:extLst>
                    <a:ext uri="{9D8B030D-6E8A-4147-A177-3AD203B41FA5}">
                      <a16:colId xmlns:a16="http://schemas.microsoft.com/office/drawing/2014/main" val="20000"/>
                    </a:ext>
                  </a:extLst>
                </a:gridCol>
                <a:gridCol w="1236372">
                  <a:extLst>
                    <a:ext uri="{9D8B030D-6E8A-4147-A177-3AD203B41FA5}">
                      <a16:colId xmlns:a16="http://schemas.microsoft.com/office/drawing/2014/main" val="20001"/>
                    </a:ext>
                  </a:extLst>
                </a:gridCol>
                <a:gridCol w="759854">
                  <a:extLst>
                    <a:ext uri="{9D8B030D-6E8A-4147-A177-3AD203B41FA5}">
                      <a16:colId xmlns:a16="http://schemas.microsoft.com/office/drawing/2014/main" val="20002"/>
                    </a:ext>
                  </a:extLst>
                </a:gridCol>
                <a:gridCol w="4229346">
                  <a:extLst>
                    <a:ext uri="{9D8B030D-6E8A-4147-A177-3AD203B41FA5}">
                      <a16:colId xmlns:a16="http://schemas.microsoft.com/office/drawing/2014/main" val="20003"/>
                    </a:ext>
                  </a:extLst>
                </a:gridCol>
              </a:tblGrid>
              <a:tr h="370840">
                <a:tc gridSpan="4">
                  <a:txBody>
                    <a:bodyPr/>
                    <a:lstStyle/>
                    <a:p>
                      <a:pPr algn="ctr"/>
                      <a:r>
                        <a:rPr lang="en-US" dirty="0" err="1" smtClean="0"/>
                        <a:t>PreACT</a:t>
                      </a:r>
                      <a:r>
                        <a:rPr lang="en-US" dirty="0" smtClean="0"/>
                        <a:t> Test</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Test</a:t>
                      </a:r>
                      <a:endParaRPr lang="en-US" dirty="0"/>
                    </a:p>
                  </a:txBody>
                  <a:tcPr/>
                </a:tc>
                <a:tc>
                  <a:txBody>
                    <a:bodyPr/>
                    <a:lstStyle/>
                    <a:p>
                      <a:r>
                        <a:rPr lang="en-US" dirty="0" smtClean="0"/>
                        <a:t>Questions</a:t>
                      </a:r>
                      <a:endParaRPr lang="en-US" dirty="0"/>
                    </a:p>
                  </a:txBody>
                  <a:tcPr/>
                </a:tc>
                <a:tc>
                  <a:txBody>
                    <a:bodyPr/>
                    <a:lstStyle/>
                    <a:p>
                      <a:r>
                        <a:rPr lang="en-US" dirty="0" smtClean="0"/>
                        <a:t>Time</a:t>
                      </a:r>
                      <a:endParaRPr lang="en-US" dirty="0"/>
                    </a:p>
                  </a:txBody>
                  <a:tcPr/>
                </a:tc>
                <a:tc>
                  <a:txBody>
                    <a:bodyPr/>
                    <a:lstStyle/>
                    <a:p>
                      <a:r>
                        <a:rPr lang="en-US" dirty="0" smtClean="0"/>
                        <a:t>Content</a:t>
                      </a:r>
                      <a:endParaRPr lang="en-US" dirty="0"/>
                    </a:p>
                  </a:txBody>
                  <a:tcPr/>
                </a:tc>
                <a:extLst>
                  <a:ext uri="{0D108BD9-81ED-4DB2-BD59-A6C34878D82A}">
                    <a16:rowId xmlns:a16="http://schemas.microsoft.com/office/drawing/2014/main" val="10001"/>
                  </a:ext>
                </a:extLst>
              </a:tr>
              <a:tr h="370840">
                <a:tc>
                  <a:txBody>
                    <a:bodyPr/>
                    <a:lstStyle/>
                    <a:p>
                      <a:r>
                        <a:rPr lang="en-US" dirty="0" smtClean="0"/>
                        <a:t>English</a:t>
                      </a:r>
                      <a:endParaRPr lang="en-US" dirty="0"/>
                    </a:p>
                  </a:txBody>
                  <a:tcPr/>
                </a:tc>
                <a:tc>
                  <a:txBody>
                    <a:bodyPr/>
                    <a:lstStyle/>
                    <a:p>
                      <a:r>
                        <a:rPr lang="en-US" dirty="0" smtClean="0"/>
                        <a:t>45</a:t>
                      </a:r>
                      <a:endParaRPr lang="en-US" dirty="0"/>
                    </a:p>
                  </a:txBody>
                  <a:tcPr/>
                </a:tc>
                <a:tc>
                  <a:txBody>
                    <a:bodyPr/>
                    <a:lstStyle/>
                    <a:p>
                      <a:r>
                        <a:rPr lang="en-US" dirty="0" smtClean="0"/>
                        <a:t>30</a:t>
                      </a:r>
                      <a:endParaRPr lang="en-US" dirty="0"/>
                    </a:p>
                  </a:txBody>
                  <a:tcPr/>
                </a:tc>
                <a:tc>
                  <a:txBody>
                    <a:bodyPr/>
                    <a:lstStyle/>
                    <a:p>
                      <a:r>
                        <a:rPr lang="en-US" dirty="0" smtClean="0"/>
                        <a:t>Measures standard</a:t>
                      </a:r>
                      <a:r>
                        <a:rPr lang="en-US" baseline="0" dirty="0" smtClean="0"/>
                        <a:t> English knowledge and skills. Including Punctuation, Usage</a:t>
                      </a:r>
                      <a:endParaRPr lang="en-US" dirty="0"/>
                    </a:p>
                  </a:txBody>
                  <a:tcPr/>
                </a:tc>
                <a:extLst>
                  <a:ext uri="{0D108BD9-81ED-4DB2-BD59-A6C34878D82A}">
                    <a16:rowId xmlns:a16="http://schemas.microsoft.com/office/drawing/2014/main" val="10002"/>
                  </a:ext>
                </a:extLst>
              </a:tr>
              <a:tr h="370840">
                <a:tc>
                  <a:txBody>
                    <a:bodyPr/>
                    <a:lstStyle/>
                    <a:p>
                      <a:r>
                        <a:rPr lang="en-US" dirty="0" smtClean="0"/>
                        <a:t>Math</a:t>
                      </a:r>
                      <a:endParaRPr lang="en-US" dirty="0"/>
                    </a:p>
                  </a:txBody>
                  <a:tcPr/>
                </a:tc>
                <a:tc>
                  <a:txBody>
                    <a:bodyPr/>
                    <a:lstStyle/>
                    <a:p>
                      <a:r>
                        <a:rPr lang="en-US" dirty="0" smtClean="0"/>
                        <a:t>36</a:t>
                      </a:r>
                      <a:endParaRPr lang="en-US" dirty="0"/>
                    </a:p>
                  </a:txBody>
                  <a:tcPr/>
                </a:tc>
                <a:tc>
                  <a:txBody>
                    <a:bodyPr/>
                    <a:lstStyle/>
                    <a:p>
                      <a:r>
                        <a:rPr lang="en-US" dirty="0" smtClean="0"/>
                        <a:t>40</a:t>
                      </a:r>
                      <a:endParaRPr lang="en-US" dirty="0"/>
                    </a:p>
                  </a:txBody>
                  <a:tcPr/>
                </a:tc>
                <a:tc>
                  <a:txBody>
                    <a:bodyPr/>
                    <a:lstStyle/>
                    <a:p>
                      <a:r>
                        <a:rPr lang="en-US" dirty="0" smtClean="0"/>
                        <a:t>Measure mathematical skills students</a:t>
                      </a:r>
                      <a:r>
                        <a:rPr lang="en-US" baseline="0" dirty="0" smtClean="0"/>
                        <a:t> </a:t>
                      </a:r>
                      <a:r>
                        <a:rPr lang="en-US" baseline="0" dirty="0" err="1" smtClean="0"/>
                        <a:t>hav</a:t>
                      </a:r>
                      <a:r>
                        <a:rPr lang="en-US" baseline="0" dirty="0" smtClean="0"/>
                        <a:t> typically acquired in course taken up to the beginning of grade 12.</a:t>
                      </a:r>
                      <a:endParaRPr lang="en-US" dirty="0"/>
                    </a:p>
                  </a:txBody>
                  <a:tcPr/>
                </a:tc>
                <a:extLst>
                  <a:ext uri="{0D108BD9-81ED-4DB2-BD59-A6C34878D82A}">
                    <a16:rowId xmlns:a16="http://schemas.microsoft.com/office/drawing/2014/main" val="10003"/>
                  </a:ext>
                </a:extLst>
              </a:tr>
              <a:tr h="370840">
                <a:tc>
                  <a:txBody>
                    <a:bodyPr/>
                    <a:lstStyle/>
                    <a:p>
                      <a:r>
                        <a:rPr lang="en-US" dirty="0" smtClean="0"/>
                        <a:t>Reading</a:t>
                      </a:r>
                      <a:endParaRPr lang="en-US" dirty="0"/>
                    </a:p>
                  </a:txBody>
                  <a:tcPr/>
                </a:tc>
                <a:tc>
                  <a:txBody>
                    <a:bodyPr/>
                    <a:lstStyle/>
                    <a:p>
                      <a:r>
                        <a:rPr lang="en-US" dirty="0" smtClean="0"/>
                        <a:t>25</a:t>
                      </a:r>
                      <a:endParaRPr lang="en-US" dirty="0"/>
                    </a:p>
                  </a:txBody>
                  <a:tcPr/>
                </a:tc>
                <a:tc>
                  <a:txBody>
                    <a:bodyPr/>
                    <a:lstStyle/>
                    <a:p>
                      <a:r>
                        <a:rPr lang="en-US" dirty="0" smtClean="0"/>
                        <a:t>30</a:t>
                      </a:r>
                      <a:endParaRPr lang="en-US" dirty="0"/>
                    </a:p>
                  </a:txBody>
                  <a:tcPr/>
                </a:tc>
                <a:tc>
                  <a:txBody>
                    <a:bodyPr/>
                    <a:lstStyle/>
                    <a:p>
                      <a:r>
                        <a:rPr lang="en-US" dirty="0" smtClean="0"/>
                        <a:t>Measures reading comprehension</a:t>
                      </a:r>
                      <a:endParaRPr lang="en-US" dirty="0"/>
                    </a:p>
                  </a:txBody>
                  <a:tcPr/>
                </a:tc>
                <a:extLst>
                  <a:ext uri="{0D108BD9-81ED-4DB2-BD59-A6C34878D82A}">
                    <a16:rowId xmlns:a16="http://schemas.microsoft.com/office/drawing/2014/main" val="10004"/>
                  </a:ext>
                </a:extLst>
              </a:tr>
              <a:tr h="370840">
                <a:tc>
                  <a:txBody>
                    <a:bodyPr/>
                    <a:lstStyle/>
                    <a:p>
                      <a:r>
                        <a:rPr lang="en-US" dirty="0" smtClean="0"/>
                        <a:t>Science</a:t>
                      </a:r>
                      <a:endParaRPr lang="en-US" dirty="0"/>
                    </a:p>
                  </a:txBody>
                  <a:tcPr/>
                </a:tc>
                <a:tc>
                  <a:txBody>
                    <a:bodyPr/>
                    <a:lstStyle/>
                    <a:p>
                      <a:r>
                        <a:rPr lang="en-US" dirty="0" smtClean="0"/>
                        <a:t>30</a:t>
                      </a:r>
                      <a:endParaRPr lang="en-US" dirty="0"/>
                    </a:p>
                  </a:txBody>
                  <a:tcPr/>
                </a:tc>
                <a:tc>
                  <a:txBody>
                    <a:bodyPr/>
                    <a:lstStyle/>
                    <a:p>
                      <a:r>
                        <a:rPr lang="en-US" dirty="0" smtClean="0"/>
                        <a:t>30</a:t>
                      </a:r>
                      <a:endParaRPr lang="en-US" dirty="0"/>
                    </a:p>
                  </a:txBody>
                  <a:tcPr/>
                </a:tc>
                <a:tc>
                  <a:txBody>
                    <a:bodyPr/>
                    <a:lstStyle/>
                    <a:p>
                      <a:r>
                        <a:rPr lang="en-US" dirty="0" smtClean="0"/>
                        <a:t>Measures the interpretation,</a:t>
                      </a:r>
                      <a:r>
                        <a:rPr lang="en-US" baseline="0" dirty="0" smtClean="0"/>
                        <a:t> analysis, evaluation, reasoning, and problem solving skills needed in science.</a:t>
                      </a: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50362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Benchmarks and what do they mean?</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2278812637"/>
              </p:ext>
            </p:extLst>
          </p:nvPr>
        </p:nvGraphicFramePr>
        <p:xfrm>
          <a:off x="3812145" y="2665927"/>
          <a:ext cx="7315200" cy="3672853"/>
        </p:xfrm>
        <a:graphic>
          <a:graphicData uri="http://schemas.openxmlformats.org/drawingml/2006/table">
            <a:tbl>
              <a:tblPr firstRow="1" bandRow="1">
                <a:tableStyleId>{5C22544A-7EE6-4342-B048-85BDC9FD1C3A}</a:tableStyleId>
              </a:tblPr>
              <a:tblGrid>
                <a:gridCol w="1463040">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371132">
                <a:tc gridSpan="5">
                  <a:txBody>
                    <a:bodyPr/>
                    <a:lstStyle/>
                    <a:p>
                      <a:pPr algn="ctr"/>
                      <a:r>
                        <a:rPr lang="en-US" dirty="0" err="1" smtClean="0"/>
                        <a:t>PreACT</a:t>
                      </a:r>
                      <a:endParaRPr lang="en-US" dirty="0"/>
                    </a:p>
                  </a:txBody>
                  <a:tcPr marL="43438" marR="43438"/>
                </a:tc>
                <a:tc hMerge="1">
                  <a:txBody>
                    <a:bodyPr/>
                    <a:lstStyle/>
                    <a:p>
                      <a:endParaRPr lang="en-US" dirty="0"/>
                    </a:p>
                  </a:txBody>
                  <a:tcPr marL="43438" marR="43438"/>
                </a:tc>
                <a:tc hMerge="1">
                  <a:txBody>
                    <a:bodyPr/>
                    <a:lstStyle/>
                    <a:p>
                      <a:endParaRPr lang="en-US" dirty="0"/>
                    </a:p>
                  </a:txBody>
                  <a:tcPr marL="43438" marR="43438"/>
                </a:tc>
                <a:tc hMerge="1">
                  <a:txBody>
                    <a:bodyPr/>
                    <a:lstStyle/>
                    <a:p>
                      <a:endParaRPr lang="en-US" dirty="0"/>
                    </a:p>
                  </a:txBody>
                  <a:tcPr marL="43438" marR="43438"/>
                </a:tc>
                <a:tc hMerge="1">
                  <a:txBody>
                    <a:bodyPr/>
                    <a:lstStyle/>
                    <a:p>
                      <a:endParaRPr lang="en-US" dirty="0"/>
                    </a:p>
                  </a:txBody>
                  <a:tcPr marL="43438" marR="43438"/>
                </a:tc>
                <a:extLst>
                  <a:ext uri="{0D108BD9-81ED-4DB2-BD59-A6C34878D82A}">
                    <a16:rowId xmlns:a16="http://schemas.microsoft.com/office/drawing/2014/main" val="10000"/>
                  </a:ext>
                </a:extLst>
              </a:tr>
              <a:tr h="370801">
                <a:tc>
                  <a:txBody>
                    <a:bodyPr/>
                    <a:lstStyle/>
                    <a:p>
                      <a:r>
                        <a:rPr lang="en-US" dirty="0" smtClean="0"/>
                        <a:t>Test</a:t>
                      </a:r>
                      <a:endParaRPr lang="en-US" dirty="0"/>
                    </a:p>
                  </a:txBody>
                  <a:tcPr marL="43438" marR="43438"/>
                </a:tc>
                <a:tc>
                  <a:txBody>
                    <a:bodyPr/>
                    <a:lstStyle/>
                    <a:p>
                      <a:r>
                        <a:rPr lang="en-US" dirty="0" smtClean="0"/>
                        <a:t>ACT Benchmark</a:t>
                      </a:r>
                      <a:endParaRPr lang="en-US" dirty="0"/>
                    </a:p>
                  </a:txBody>
                  <a:tcPr marL="43438" marR="43438"/>
                </a:tc>
                <a:tc>
                  <a:txBody>
                    <a:bodyPr/>
                    <a:lstStyle/>
                    <a:p>
                      <a:r>
                        <a:rPr lang="en-US" dirty="0" smtClean="0"/>
                        <a:t>In Need Range</a:t>
                      </a:r>
                      <a:endParaRPr lang="en-US" dirty="0"/>
                    </a:p>
                  </a:txBody>
                  <a:tcPr marL="43438" marR="43438"/>
                </a:tc>
                <a:tc>
                  <a:txBody>
                    <a:bodyPr/>
                    <a:lstStyle/>
                    <a:p>
                      <a:r>
                        <a:rPr lang="en-US" dirty="0" smtClean="0"/>
                        <a:t>On</a:t>
                      </a:r>
                      <a:r>
                        <a:rPr lang="en-US" baseline="0" dirty="0" smtClean="0"/>
                        <a:t> Cusp Range</a:t>
                      </a:r>
                      <a:endParaRPr lang="en-US" dirty="0"/>
                    </a:p>
                  </a:txBody>
                  <a:tcPr marL="43438" marR="43438"/>
                </a:tc>
                <a:tc>
                  <a:txBody>
                    <a:bodyPr/>
                    <a:lstStyle/>
                    <a:p>
                      <a:r>
                        <a:rPr lang="en-US" dirty="0" smtClean="0"/>
                        <a:t>On Target Range</a:t>
                      </a:r>
                      <a:endParaRPr lang="en-US" dirty="0"/>
                    </a:p>
                  </a:txBody>
                  <a:tcPr marL="43438" marR="43438"/>
                </a:tc>
                <a:extLst>
                  <a:ext uri="{0D108BD9-81ED-4DB2-BD59-A6C34878D82A}">
                    <a16:rowId xmlns:a16="http://schemas.microsoft.com/office/drawing/2014/main" val="10001"/>
                  </a:ext>
                </a:extLst>
              </a:tr>
              <a:tr h="640013">
                <a:tc>
                  <a:txBody>
                    <a:bodyPr/>
                    <a:lstStyle/>
                    <a:p>
                      <a:pPr algn="ctr"/>
                      <a:r>
                        <a:rPr lang="en-US" dirty="0" smtClean="0"/>
                        <a:t>English</a:t>
                      </a:r>
                      <a:endParaRPr lang="en-US" dirty="0"/>
                    </a:p>
                  </a:txBody>
                  <a:tcPr marL="43438" marR="43438"/>
                </a:tc>
                <a:tc>
                  <a:txBody>
                    <a:bodyPr/>
                    <a:lstStyle/>
                    <a:p>
                      <a:pPr algn="ctr"/>
                      <a:r>
                        <a:rPr lang="en-US" dirty="0" smtClean="0"/>
                        <a:t>18</a:t>
                      </a:r>
                      <a:endParaRPr lang="en-US" dirty="0"/>
                    </a:p>
                  </a:txBody>
                  <a:tcPr marL="43438" marR="43438"/>
                </a:tc>
                <a:tc>
                  <a:txBody>
                    <a:bodyPr/>
                    <a:lstStyle/>
                    <a:p>
                      <a:pPr algn="ctr"/>
                      <a:r>
                        <a:rPr lang="en-US" dirty="0" smtClean="0"/>
                        <a:t>1-11</a:t>
                      </a:r>
                      <a:endParaRPr lang="en-US" dirty="0"/>
                    </a:p>
                  </a:txBody>
                  <a:tcPr marL="43438" marR="43438"/>
                </a:tc>
                <a:tc>
                  <a:txBody>
                    <a:bodyPr/>
                    <a:lstStyle/>
                    <a:p>
                      <a:pPr algn="ctr"/>
                      <a:r>
                        <a:rPr lang="en-US" dirty="0" smtClean="0"/>
                        <a:t>12-14</a:t>
                      </a:r>
                      <a:endParaRPr lang="en-US" dirty="0"/>
                    </a:p>
                  </a:txBody>
                  <a:tcPr marL="43438" marR="43438"/>
                </a:tc>
                <a:tc>
                  <a:txBody>
                    <a:bodyPr/>
                    <a:lstStyle/>
                    <a:p>
                      <a:pPr algn="ctr"/>
                      <a:r>
                        <a:rPr lang="en-US" dirty="0" smtClean="0"/>
                        <a:t>15-35</a:t>
                      </a:r>
                      <a:endParaRPr lang="en-US" dirty="0"/>
                    </a:p>
                  </a:txBody>
                  <a:tcPr marL="43438" marR="43438"/>
                </a:tc>
                <a:extLst>
                  <a:ext uri="{0D108BD9-81ED-4DB2-BD59-A6C34878D82A}">
                    <a16:rowId xmlns:a16="http://schemas.microsoft.com/office/drawing/2014/main" val="10002"/>
                  </a:ext>
                </a:extLst>
              </a:tr>
              <a:tr h="370801">
                <a:tc>
                  <a:txBody>
                    <a:bodyPr/>
                    <a:lstStyle/>
                    <a:p>
                      <a:pPr algn="ctr"/>
                      <a:r>
                        <a:rPr lang="en-US" dirty="0" smtClean="0"/>
                        <a:t>Math</a:t>
                      </a:r>
                      <a:endParaRPr lang="en-US" dirty="0"/>
                    </a:p>
                  </a:txBody>
                  <a:tcPr marL="43438" marR="43438"/>
                </a:tc>
                <a:tc>
                  <a:txBody>
                    <a:bodyPr/>
                    <a:lstStyle/>
                    <a:p>
                      <a:pPr algn="ctr"/>
                      <a:r>
                        <a:rPr lang="en-US" dirty="0" smtClean="0"/>
                        <a:t>22</a:t>
                      </a:r>
                      <a:endParaRPr lang="en-US" dirty="0"/>
                    </a:p>
                  </a:txBody>
                  <a:tcPr marL="43438" marR="43438"/>
                </a:tc>
                <a:tc>
                  <a:txBody>
                    <a:bodyPr/>
                    <a:lstStyle/>
                    <a:p>
                      <a:pPr algn="ctr"/>
                      <a:r>
                        <a:rPr lang="en-US" dirty="0" smtClean="0"/>
                        <a:t>1-16</a:t>
                      </a:r>
                      <a:endParaRPr lang="en-US" dirty="0"/>
                    </a:p>
                  </a:txBody>
                  <a:tcPr marL="43438" marR="43438"/>
                </a:tc>
                <a:tc>
                  <a:txBody>
                    <a:bodyPr/>
                    <a:lstStyle/>
                    <a:p>
                      <a:pPr algn="ctr"/>
                      <a:r>
                        <a:rPr lang="en-US" dirty="0" smtClean="0"/>
                        <a:t>17-18</a:t>
                      </a:r>
                      <a:endParaRPr lang="en-US" dirty="0"/>
                    </a:p>
                  </a:txBody>
                  <a:tcPr marL="43438" marR="43438"/>
                </a:tc>
                <a:tc>
                  <a:txBody>
                    <a:bodyPr/>
                    <a:lstStyle/>
                    <a:p>
                      <a:pPr algn="ctr"/>
                      <a:r>
                        <a:rPr lang="en-US" dirty="0" smtClean="0"/>
                        <a:t>19-35</a:t>
                      </a:r>
                      <a:endParaRPr lang="en-US" dirty="0"/>
                    </a:p>
                  </a:txBody>
                  <a:tcPr marL="43438" marR="43438"/>
                </a:tc>
                <a:extLst>
                  <a:ext uri="{0D108BD9-81ED-4DB2-BD59-A6C34878D82A}">
                    <a16:rowId xmlns:a16="http://schemas.microsoft.com/office/drawing/2014/main" val="10003"/>
                  </a:ext>
                </a:extLst>
              </a:tr>
              <a:tr h="640013">
                <a:tc>
                  <a:txBody>
                    <a:bodyPr/>
                    <a:lstStyle/>
                    <a:p>
                      <a:pPr algn="ctr"/>
                      <a:r>
                        <a:rPr lang="en-US" dirty="0" smtClean="0"/>
                        <a:t>Reading</a:t>
                      </a:r>
                      <a:endParaRPr lang="en-US" dirty="0"/>
                    </a:p>
                  </a:txBody>
                  <a:tcPr marL="43438" marR="43438"/>
                </a:tc>
                <a:tc>
                  <a:txBody>
                    <a:bodyPr/>
                    <a:lstStyle/>
                    <a:p>
                      <a:pPr algn="ctr"/>
                      <a:r>
                        <a:rPr lang="en-US" dirty="0" smtClean="0"/>
                        <a:t>22</a:t>
                      </a:r>
                      <a:endParaRPr lang="en-US" dirty="0"/>
                    </a:p>
                  </a:txBody>
                  <a:tcPr marL="43438" marR="43438"/>
                </a:tc>
                <a:tc>
                  <a:txBody>
                    <a:bodyPr/>
                    <a:lstStyle/>
                    <a:p>
                      <a:pPr algn="ctr"/>
                      <a:r>
                        <a:rPr lang="en-US" dirty="0" smtClean="0"/>
                        <a:t>1-16</a:t>
                      </a:r>
                      <a:endParaRPr lang="en-US" dirty="0"/>
                    </a:p>
                  </a:txBody>
                  <a:tcPr marL="43438" marR="43438"/>
                </a:tc>
                <a:tc>
                  <a:txBody>
                    <a:bodyPr/>
                    <a:lstStyle/>
                    <a:p>
                      <a:pPr algn="ctr"/>
                      <a:r>
                        <a:rPr lang="en-US" dirty="0" smtClean="0"/>
                        <a:t>17-19</a:t>
                      </a:r>
                      <a:endParaRPr lang="en-US" dirty="0"/>
                    </a:p>
                  </a:txBody>
                  <a:tcPr marL="43438" marR="43438"/>
                </a:tc>
                <a:tc>
                  <a:txBody>
                    <a:bodyPr/>
                    <a:lstStyle/>
                    <a:p>
                      <a:pPr algn="ctr"/>
                      <a:r>
                        <a:rPr lang="en-US" dirty="0" smtClean="0"/>
                        <a:t>20-35</a:t>
                      </a:r>
                      <a:endParaRPr lang="en-US" dirty="0"/>
                    </a:p>
                  </a:txBody>
                  <a:tcPr marL="43438" marR="43438"/>
                </a:tc>
                <a:extLst>
                  <a:ext uri="{0D108BD9-81ED-4DB2-BD59-A6C34878D82A}">
                    <a16:rowId xmlns:a16="http://schemas.microsoft.com/office/drawing/2014/main" val="10004"/>
                  </a:ext>
                </a:extLst>
              </a:tr>
              <a:tr h="640013">
                <a:tc>
                  <a:txBody>
                    <a:bodyPr/>
                    <a:lstStyle/>
                    <a:p>
                      <a:pPr algn="ctr"/>
                      <a:r>
                        <a:rPr lang="en-US" dirty="0" smtClean="0"/>
                        <a:t>Science</a:t>
                      </a:r>
                      <a:endParaRPr lang="en-US" dirty="0"/>
                    </a:p>
                  </a:txBody>
                  <a:tcPr marL="43438" marR="43438"/>
                </a:tc>
                <a:tc>
                  <a:txBody>
                    <a:bodyPr/>
                    <a:lstStyle/>
                    <a:p>
                      <a:pPr algn="ctr"/>
                      <a:r>
                        <a:rPr lang="en-US" dirty="0" smtClean="0"/>
                        <a:t>23</a:t>
                      </a:r>
                      <a:endParaRPr lang="en-US" dirty="0"/>
                    </a:p>
                  </a:txBody>
                  <a:tcPr marL="43438" marR="43438"/>
                </a:tc>
                <a:tc>
                  <a:txBody>
                    <a:bodyPr/>
                    <a:lstStyle/>
                    <a:p>
                      <a:pPr algn="ctr"/>
                      <a:r>
                        <a:rPr lang="en-US" dirty="0" smtClean="0"/>
                        <a:t>1-7</a:t>
                      </a:r>
                      <a:endParaRPr lang="en-US" dirty="0"/>
                    </a:p>
                  </a:txBody>
                  <a:tcPr marL="43438" marR="43438"/>
                </a:tc>
                <a:tc>
                  <a:txBody>
                    <a:bodyPr/>
                    <a:lstStyle/>
                    <a:p>
                      <a:pPr algn="ctr"/>
                      <a:r>
                        <a:rPr lang="en-US" dirty="0" smtClean="0"/>
                        <a:t>18-20</a:t>
                      </a:r>
                      <a:endParaRPr lang="en-US" dirty="0"/>
                    </a:p>
                  </a:txBody>
                  <a:tcPr marL="43438" marR="43438"/>
                </a:tc>
                <a:tc>
                  <a:txBody>
                    <a:bodyPr/>
                    <a:lstStyle/>
                    <a:p>
                      <a:pPr algn="ctr"/>
                      <a:r>
                        <a:rPr lang="en-US" dirty="0" smtClean="0"/>
                        <a:t>21-35</a:t>
                      </a:r>
                      <a:endParaRPr lang="en-US" dirty="0"/>
                    </a:p>
                  </a:txBody>
                  <a:tcPr marL="43438" marR="43438"/>
                </a:tc>
                <a:extLst>
                  <a:ext uri="{0D108BD9-81ED-4DB2-BD59-A6C34878D82A}">
                    <a16:rowId xmlns:a16="http://schemas.microsoft.com/office/drawing/2014/main" val="10005"/>
                  </a:ext>
                </a:extLst>
              </a:tr>
              <a:tr h="370801">
                <a:tc>
                  <a:txBody>
                    <a:bodyPr/>
                    <a:lstStyle/>
                    <a:p>
                      <a:pPr algn="ctr"/>
                      <a:r>
                        <a:rPr lang="en-US" dirty="0" smtClean="0"/>
                        <a:t>STEM</a:t>
                      </a:r>
                      <a:endParaRPr lang="en-US" dirty="0"/>
                    </a:p>
                  </a:txBody>
                  <a:tcPr marL="43438" marR="43438"/>
                </a:tc>
                <a:tc>
                  <a:txBody>
                    <a:bodyPr/>
                    <a:lstStyle/>
                    <a:p>
                      <a:pPr algn="ctr"/>
                      <a:r>
                        <a:rPr lang="en-US" dirty="0" smtClean="0"/>
                        <a:t>26</a:t>
                      </a:r>
                      <a:endParaRPr lang="en-US" dirty="0"/>
                    </a:p>
                  </a:txBody>
                  <a:tcPr marL="43438" marR="43438"/>
                </a:tc>
                <a:tc>
                  <a:txBody>
                    <a:bodyPr/>
                    <a:lstStyle/>
                    <a:p>
                      <a:pPr algn="ctr"/>
                      <a:r>
                        <a:rPr lang="en-US" dirty="0" smtClean="0"/>
                        <a:t>1-21</a:t>
                      </a:r>
                      <a:endParaRPr lang="en-US" dirty="0"/>
                    </a:p>
                  </a:txBody>
                  <a:tcPr marL="43438" marR="43438"/>
                </a:tc>
                <a:tc>
                  <a:txBody>
                    <a:bodyPr/>
                    <a:lstStyle/>
                    <a:p>
                      <a:pPr algn="ctr"/>
                      <a:r>
                        <a:rPr lang="en-US" dirty="0" smtClean="0"/>
                        <a:t>22-23</a:t>
                      </a:r>
                      <a:endParaRPr lang="en-US" dirty="0"/>
                    </a:p>
                  </a:txBody>
                  <a:tcPr marL="43438" marR="43438"/>
                </a:tc>
                <a:tc>
                  <a:txBody>
                    <a:bodyPr/>
                    <a:lstStyle/>
                    <a:p>
                      <a:pPr algn="ctr"/>
                      <a:r>
                        <a:rPr lang="en-US" dirty="0" smtClean="0"/>
                        <a:t>24-35</a:t>
                      </a:r>
                      <a:endParaRPr lang="en-US" dirty="0"/>
                    </a:p>
                  </a:txBody>
                  <a:tcPr marL="43438" marR="43438"/>
                </a:tc>
                <a:extLst>
                  <a:ext uri="{0D108BD9-81ED-4DB2-BD59-A6C34878D82A}">
                    <a16:rowId xmlns:a16="http://schemas.microsoft.com/office/drawing/2014/main" val="10006"/>
                  </a:ext>
                </a:extLst>
              </a:tr>
            </a:tbl>
          </a:graphicData>
        </a:graphic>
      </p:graphicFrame>
      <p:sp>
        <p:nvSpPr>
          <p:cNvPr id="5" name="Content Placeholder 4"/>
          <p:cNvSpPr>
            <a:spLocks noGrp="1"/>
          </p:cNvSpPr>
          <p:nvPr>
            <p:ph sz="half" idx="2"/>
          </p:nvPr>
        </p:nvSpPr>
        <p:spPr>
          <a:xfrm>
            <a:off x="3812145" y="405041"/>
            <a:ext cx="7431111" cy="2093461"/>
          </a:xfrm>
        </p:spPr>
        <p:txBody>
          <a:bodyPr>
            <a:normAutofit fontScale="92500"/>
          </a:bodyPr>
          <a:lstStyle/>
          <a:p>
            <a:pPr marL="457200" indent="-457200">
              <a:buFont typeface="+mj-lt"/>
              <a:buAutoNum type="arabicPeriod"/>
            </a:pPr>
            <a:r>
              <a:rPr lang="en-US" dirty="0" smtClean="0"/>
              <a:t>On Target – Students in this range have a 50% chance of meeting ACT benchmarks in grade 11.</a:t>
            </a:r>
          </a:p>
          <a:p>
            <a:pPr marL="457200" indent="-457200">
              <a:buFont typeface="+mj-lt"/>
              <a:buAutoNum type="arabicPeriod"/>
            </a:pPr>
            <a:r>
              <a:rPr lang="en-US" dirty="0" smtClean="0"/>
              <a:t>On Cusp –  Students in this range have a less than 50% but greater than 25% chance of meeting the ACT Benchmarks in grade 11.</a:t>
            </a:r>
          </a:p>
          <a:p>
            <a:pPr marL="457200" indent="-457200">
              <a:buFont typeface="+mj-lt"/>
              <a:buAutoNum type="arabicPeriod"/>
            </a:pPr>
            <a:r>
              <a:rPr lang="en-US" dirty="0" smtClean="0"/>
              <a:t>In Need of Intervention Range – Students have less than a 25% change of meeting ACT Benchmarks in grade 11.</a:t>
            </a:r>
            <a:endParaRPr lang="en-US" dirty="0"/>
          </a:p>
        </p:txBody>
      </p:sp>
    </p:spTree>
    <p:extLst>
      <p:ext uri="{BB962C8B-B14F-4D97-AF65-F5344CB8AC3E}">
        <p14:creationId xmlns:p14="http://schemas.microsoft.com/office/powerpoint/2010/main" val="40210148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Covered?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63401826"/>
              </p:ext>
            </p:extLst>
          </p:nvPr>
        </p:nvGraphicFramePr>
        <p:xfrm>
          <a:off x="3546767" y="822896"/>
          <a:ext cx="7315200" cy="4495800"/>
        </p:xfrm>
        <a:graphic>
          <a:graphicData uri="http://schemas.openxmlformats.org/drawingml/2006/table">
            <a:tbl>
              <a:tblPr firstRow="1" bandRow="1">
                <a:tableStyleId>{5C22544A-7EE6-4342-B048-85BDC9FD1C3A}</a:tableStyleId>
              </a:tblPr>
              <a:tblGrid>
                <a:gridCol w="1089628">
                  <a:extLst>
                    <a:ext uri="{9D8B030D-6E8A-4147-A177-3AD203B41FA5}">
                      <a16:colId xmlns:a16="http://schemas.microsoft.com/office/drawing/2014/main" val="20000"/>
                    </a:ext>
                  </a:extLst>
                </a:gridCol>
                <a:gridCol w="1236372">
                  <a:extLst>
                    <a:ext uri="{9D8B030D-6E8A-4147-A177-3AD203B41FA5}">
                      <a16:colId xmlns:a16="http://schemas.microsoft.com/office/drawing/2014/main" val="20001"/>
                    </a:ext>
                  </a:extLst>
                </a:gridCol>
                <a:gridCol w="759854">
                  <a:extLst>
                    <a:ext uri="{9D8B030D-6E8A-4147-A177-3AD203B41FA5}">
                      <a16:colId xmlns:a16="http://schemas.microsoft.com/office/drawing/2014/main" val="20002"/>
                    </a:ext>
                  </a:extLst>
                </a:gridCol>
                <a:gridCol w="4229346">
                  <a:extLst>
                    <a:ext uri="{9D8B030D-6E8A-4147-A177-3AD203B41FA5}">
                      <a16:colId xmlns:a16="http://schemas.microsoft.com/office/drawing/2014/main" val="20003"/>
                    </a:ext>
                  </a:extLst>
                </a:gridCol>
              </a:tblGrid>
              <a:tr h="370840">
                <a:tc gridSpan="4">
                  <a:txBody>
                    <a:bodyPr/>
                    <a:lstStyle/>
                    <a:p>
                      <a:pPr algn="ctr"/>
                      <a:r>
                        <a:rPr lang="en-US" dirty="0" smtClean="0"/>
                        <a:t>ACT Test</a:t>
                      </a:r>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smtClean="0"/>
                        <a:t>Test</a:t>
                      </a:r>
                      <a:endParaRPr lang="en-US" dirty="0"/>
                    </a:p>
                  </a:txBody>
                  <a:tcPr/>
                </a:tc>
                <a:tc>
                  <a:txBody>
                    <a:bodyPr/>
                    <a:lstStyle/>
                    <a:p>
                      <a:r>
                        <a:rPr lang="en-US" dirty="0" smtClean="0"/>
                        <a:t>Questions</a:t>
                      </a:r>
                      <a:endParaRPr lang="en-US" dirty="0"/>
                    </a:p>
                  </a:txBody>
                  <a:tcPr/>
                </a:tc>
                <a:tc>
                  <a:txBody>
                    <a:bodyPr/>
                    <a:lstStyle/>
                    <a:p>
                      <a:r>
                        <a:rPr lang="en-US" dirty="0" smtClean="0"/>
                        <a:t>Time</a:t>
                      </a:r>
                      <a:endParaRPr lang="en-US" dirty="0"/>
                    </a:p>
                  </a:txBody>
                  <a:tcPr/>
                </a:tc>
                <a:tc>
                  <a:txBody>
                    <a:bodyPr/>
                    <a:lstStyle/>
                    <a:p>
                      <a:r>
                        <a:rPr lang="en-US" dirty="0" smtClean="0"/>
                        <a:t>Content</a:t>
                      </a:r>
                      <a:endParaRPr lang="en-US" dirty="0"/>
                    </a:p>
                  </a:txBody>
                  <a:tcPr/>
                </a:tc>
                <a:extLst>
                  <a:ext uri="{0D108BD9-81ED-4DB2-BD59-A6C34878D82A}">
                    <a16:rowId xmlns:a16="http://schemas.microsoft.com/office/drawing/2014/main" val="10001"/>
                  </a:ext>
                </a:extLst>
              </a:tr>
              <a:tr h="370840">
                <a:tc>
                  <a:txBody>
                    <a:bodyPr/>
                    <a:lstStyle/>
                    <a:p>
                      <a:r>
                        <a:rPr lang="en-US" dirty="0" smtClean="0"/>
                        <a:t>English</a:t>
                      </a:r>
                      <a:endParaRPr lang="en-US" dirty="0"/>
                    </a:p>
                  </a:txBody>
                  <a:tcPr/>
                </a:tc>
                <a:tc>
                  <a:txBody>
                    <a:bodyPr/>
                    <a:lstStyle/>
                    <a:p>
                      <a:r>
                        <a:rPr lang="en-US" dirty="0" smtClean="0"/>
                        <a:t>75</a:t>
                      </a:r>
                      <a:endParaRPr lang="en-US" dirty="0"/>
                    </a:p>
                  </a:txBody>
                  <a:tcPr/>
                </a:tc>
                <a:tc>
                  <a:txBody>
                    <a:bodyPr/>
                    <a:lstStyle/>
                    <a:p>
                      <a:r>
                        <a:rPr lang="en-US" dirty="0" smtClean="0"/>
                        <a:t>45</a:t>
                      </a:r>
                      <a:endParaRPr lang="en-US" dirty="0"/>
                    </a:p>
                  </a:txBody>
                  <a:tcPr/>
                </a:tc>
                <a:tc>
                  <a:txBody>
                    <a:bodyPr/>
                    <a:lstStyle/>
                    <a:p>
                      <a:r>
                        <a:rPr lang="en-US" dirty="0" smtClean="0"/>
                        <a:t>Measures standard</a:t>
                      </a:r>
                      <a:r>
                        <a:rPr lang="en-US" baseline="0" dirty="0" smtClean="0"/>
                        <a:t> English knowledge and skills.</a:t>
                      </a:r>
                      <a:endParaRPr lang="en-US" dirty="0"/>
                    </a:p>
                  </a:txBody>
                  <a:tcPr/>
                </a:tc>
                <a:extLst>
                  <a:ext uri="{0D108BD9-81ED-4DB2-BD59-A6C34878D82A}">
                    <a16:rowId xmlns:a16="http://schemas.microsoft.com/office/drawing/2014/main" val="10002"/>
                  </a:ext>
                </a:extLst>
              </a:tr>
              <a:tr h="370840">
                <a:tc>
                  <a:txBody>
                    <a:bodyPr/>
                    <a:lstStyle/>
                    <a:p>
                      <a:r>
                        <a:rPr lang="en-US" dirty="0" smtClean="0"/>
                        <a:t>Math</a:t>
                      </a:r>
                      <a:endParaRPr lang="en-US" dirty="0"/>
                    </a:p>
                  </a:txBody>
                  <a:tcPr/>
                </a:tc>
                <a:tc>
                  <a:txBody>
                    <a:bodyPr/>
                    <a:lstStyle/>
                    <a:p>
                      <a:r>
                        <a:rPr lang="en-US" dirty="0" smtClean="0"/>
                        <a:t>60</a:t>
                      </a:r>
                      <a:endParaRPr lang="en-US" dirty="0"/>
                    </a:p>
                  </a:txBody>
                  <a:tcPr/>
                </a:tc>
                <a:tc>
                  <a:txBody>
                    <a:bodyPr/>
                    <a:lstStyle/>
                    <a:p>
                      <a:r>
                        <a:rPr lang="en-US" dirty="0" smtClean="0"/>
                        <a:t>60</a:t>
                      </a:r>
                      <a:endParaRPr lang="en-US" dirty="0"/>
                    </a:p>
                  </a:txBody>
                  <a:tcPr/>
                </a:tc>
                <a:tc>
                  <a:txBody>
                    <a:bodyPr/>
                    <a:lstStyle/>
                    <a:p>
                      <a:r>
                        <a:rPr lang="en-US" dirty="0" smtClean="0"/>
                        <a:t>Measure mathematical skills students</a:t>
                      </a:r>
                      <a:r>
                        <a:rPr lang="en-US" baseline="0" dirty="0" smtClean="0"/>
                        <a:t> </a:t>
                      </a:r>
                      <a:r>
                        <a:rPr lang="en-US" baseline="0" dirty="0" err="1" smtClean="0"/>
                        <a:t>hav</a:t>
                      </a:r>
                      <a:r>
                        <a:rPr lang="en-US" baseline="0" dirty="0" smtClean="0"/>
                        <a:t> typically acquired in course taken up to the beginning of grade 12.</a:t>
                      </a:r>
                      <a:endParaRPr lang="en-US" dirty="0"/>
                    </a:p>
                  </a:txBody>
                  <a:tcPr/>
                </a:tc>
                <a:extLst>
                  <a:ext uri="{0D108BD9-81ED-4DB2-BD59-A6C34878D82A}">
                    <a16:rowId xmlns:a16="http://schemas.microsoft.com/office/drawing/2014/main" val="10003"/>
                  </a:ext>
                </a:extLst>
              </a:tr>
              <a:tr h="370840">
                <a:tc>
                  <a:txBody>
                    <a:bodyPr/>
                    <a:lstStyle/>
                    <a:p>
                      <a:r>
                        <a:rPr lang="en-US" dirty="0" smtClean="0"/>
                        <a:t>Reading</a:t>
                      </a:r>
                      <a:endParaRPr lang="en-US" dirty="0"/>
                    </a:p>
                  </a:txBody>
                  <a:tcPr/>
                </a:tc>
                <a:tc>
                  <a:txBody>
                    <a:bodyPr/>
                    <a:lstStyle/>
                    <a:p>
                      <a:r>
                        <a:rPr lang="en-US" dirty="0" smtClean="0"/>
                        <a:t>40</a:t>
                      </a:r>
                      <a:endParaRPr lang="en-US" dirty="0"/>
                    </a:p>
                  </a:txBody>
                  <a:tcPr/>
                </a:tc>
                <a:tc>
                  <a:txBody>
                    <a:bodyPr/>
                    <a:lstStyle/>
                    <a:p>
                      <a:r>
                        <a:rPr lang="en-US" dirty="0" smtClean="0"/>
                        <a:t>35</a:t>
                      </a:r>
                      <a:endParaRPr lang="en-US" dirty="0"/>
                    </a:p>
                  </a:txBody>
                  <a:tcPr/>
                </a:tc>
                <a:tc>
                  <a:txBody>
                    <a:bodyPr/>
                    <a:lstStyle/>
                    <a:p>
                      <a:r>
                        <a:rPr lang="en-US" dirty="0" smtClean="0"/>
                        <a:t>Measures reading comprehension</a:t>
                      </a:r>
                      <a:endParaRPr lang="en-US" dirty="0"/>
                    </a:p>
                  </a:txBody>
                  <a:tcPr/>
                </a:tc>
                <a:extLst>
                  <a:ext uri="{0D108BD9-81ED-4DB2-BD59-A6C34878D82A}">
                    <a16:rowId xmlns:a16="http://schemas.microsoft.com/office/drawing/2014/main" val="10004"/>
                  </a:ext>
                </a:extLst>
              </a:tr>
              <a:tr h="370840">
                <a:tc>
                  <a:txBody>
                    <a:bodyPr/>
                    <a:lstStyle/>
                    <a:p>
                      <a:r>
                        <a:rPr lang="en-US" dirty="0" smtClean="0"/>
                        <a:t>Science</a:t>
                      </a:r>
                      <a:endParaRPr lang="en-US" dirty="0"/>
                    </a:p>
                  </a:txBody>
                  <a:tcPr/>
                </a:tc>
                <a:tc>
                  <a:txBody>
                    <a:bodyPr/>
                    <a:lstStyle/>
                    <a:p>
                      <a:r>
                        <a:rPr lang="en-US" dirty="0" smtClean="0"/>
                        <a:t>40</a:t>
                      </a:r>
                      <a:endParaRPr lang="en-US" dirty="0"/>
                    </a:p>
                  </a:txBody>
                  <a:tcPr/>
                </a:tc>
                <a:tc>
                  <a:txBody>
                    <a:bodyPr/>
                    <a:lstStyle/>
                    <a:p>
                      <a:r>
                        <a:rPr lang="en-US" dirty="0" smtClean="0"/>
                        <a:t>35</a:t>
                      </a:r>
                      <a:endParaRPr lang="en-US" dirty="0"/>
                    </a:p>
                  </a:txBody>
                  <a:tcPr/>
                </a:tc>
                <a:tc>
                  <a:txBody>
                    <a:bodyPr/>
                    <a:lstStyle/>
                    <a:p>
                      <a:r>
                        <a:rPr lang="en-US" dirty="0" smtClean="0"/>
                        <a:t>Measures the interpretation,</a:t>
                      </a:r>
                      <a:r>
                        <a:rPr lang="en-US" baseline="0" dirty="0" smtClean="0"/>
                        <a:t> analysis, evaluation, reasoning, and problem solving skills needed in science.</a:t>
                      </a:r>
                      <a:endParaRPr lang="en-US" dirty="0"/>
                    </a:p>
                  </a:txBody>
                  <a:tcPr/>
                </a:tc>
                <a:extLst>
                  <a:ext uri="{0D108BD9-81ED-4DB2-BD59-A6C34878D82A}">
                    <a16:rowId xmlns:a16="http://schemas.microsoft.com/office/drawing/2014/main" val="10005"/>
                  </a:ext>
                </a:extLst>
              </a:tr>
              <a:tr h="370840">
                <a:tc>
                  <a:txBody>
                    <a:bodyPr/>
                    <a:lstStyle/>
                    <a:p>
                      <a:r>
                        <a:rPr lang="en-US" dirty="0" smtClean="0"/>
                        <a:t>Writing</a:t>
                      </a:r>
                      <a:endParaRPr lang="en-US" dirty="0"/>
                    </a:p>
                  </a:txBody>
                  <a:tcPr/>
                </a:tc>
                <a:tc>
                  <a:txBody>
                    <a:bodyPr/>
                    <a:lstStyle/>
                    <a:p>
                      <a:r>
                        <a:rPr lang="en-US" dirty="0" smtClean="0"/>
                        <a:t>1 Prompt</a:t>
                      </a:r>
                      <a:endParaRPr lang="en-US" dirty="0"/>
                    </a:p>
                  </a:txBody>
                  <a:tcPr/>
                </a:tc>
                <a:tc>
                  <a:txBody>
                    <a:bodyPr/>
                    <a:lstStyle/>
                    <a:p>
                      <a:r>
                        <a:rPr lang="en-US" dirty="0" smtClean="0"/>
                        <a:t>40</a:t>
                      </a:r>
                      <a:endParaRPr lang="en-US" dirty="0"/>
                    </a:p>
                  </a:txBody>
                  <a:tcPr/>
                </a:tc>
                <a:tc>
                  <a:txBody>
                    <a:bodyPr/>
                    <a:lstStyle/>
                    <a:p>
                      <a:r>
                        <a:rPr lang="en-US" dirty="0" smtClean="0"/>
                        <a:t>Measure writing skills emphasized in high school</a:t>
                      </a:r>
                      <a:r>
                        <a:rPr lang="en-US" baseline="0" dirty="0" smtClean="0"/>
                        <a:t> English classes and entry level college classes.</a:t>
                      </a:r>
                      <a:endParaRPr lang="en-US"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541628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Benchmarks and what do they mean?</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154388818"/>
              </p:ext>
            </p:extLst>
          </p:nvPr>
        </p:nvGraphicFramePr>
        <p:xfrm>
          <a:off x="3812145" y="2447317"/>
          <a:ext cx="7534143" cy="3941801"/>
        </p:xfrm>
        <a:graphic>
          <a:graphicData uri="http://schemas.openxmlformats.org/drawingml/2006/table">
            <a:tbl>
              <a:tblPr firstRow="1" bandRow="1">
                <a:tableStyleId>{5C22544A-7EE6-4342-B048-85BDC9FD1C3A}</a:tableStyleId>
              </a:tblPr>
              <a:tblGrid>
                <a:gridCol w="2511381">
                  <a:extLst>
                    <a:ext uri="{9D8B030D-6E8A-4147-A177-3AD203B41FA5}">
                      <a16:colId xmlns:a16="http://schemas.microsoft.com/office/drawing/2014/main" val="20000"/>
                    </a:ext>
                  </a:extLst>
                </a:gridCol>
                <a:gridCol w="2511381">
                  <a:extLst>
                    <a:ext uri="{9D8B030D-6E8A-4147-A177-3AD203B41FA5}">
                      <a16:colId xmlns:a16="http://schemas.microsoft.com/office/drawing/2014/main" val="20001"/>
                    </a:ext>
                  </a:extLst>
                </a:gridCol>
                <a:gridCol w="2511381">
                  <a:extLst>
                    <a:ext uri="{9D8B030D-6E8A-4147-A177-3AD203B41FA5}">
                      <a16:colId xmlns:a16="http://schemas.microsoft.com/office/drawing/2014/main" val="20002"/>
                    </a:ext>
                  </a:extLst>
                </a:gridCol>
              </a:tblGrid>
              <a:tr h="370801">
                <a:tc gridSpan="3">
                  <a:txBody>
                    <a:bodyPr/>
                    <a:lstStyle/>
                    <a:p>
                      <a:pPr algn="ctr"/>
                      <a:r>
                        <a:rPr lang="en-US" dirty="0" smtClean="0"/>
                        <a:t>ACT</a:t>
                      </a:r>
                      <a:endParaRPr lang="en-US" dirty="0"/>
                    </a:p>
                  </a:txBody>
                  <a:tcPr marL="43438" marR="43438"/>
                </a:tc>
                <a:tc hMerge="1">
                  <a:txBody>
                    <a:bodyPr/>
                    <a:lstStyle/>
                    <a:p>
                      <a:pPr algn="ctr"/>
                      <a:endParaRPr lang="en-US" dirty="0"/>
                    </a:p>
                  </a:txBody>
                  <a:tcPr marL="43438" marR="43438"/>
                </a:tc>
                <a:tc hMerge="1">
                  <a:txBody>
                    <a:bodyPr/>
                    <a:lstStyle/>
                    <a:p>
                      <a:pPr algn="ctr"/>
                      <a:endParaRPr lang="en-US" dirty="0"/>
                    </a:p>
                  </a:txBody>
                  <a:tcPr marL="43438" marR="43438"/>
                </a:tc>
                <a:extLst>
                  <a:ext uri="{0D108BD9-81ED-4DB2-BD59-A6C34878D82A}">
                    <a16:rowId xmlns:a16="http://schemas.microsoft.com/office/drawing/2014/main" val="10000"/>
                  </a:ext>
                </a:extLst>
              </a:tr>
              <a:tr h="3708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College Course</a:t>
                      </a:r>
                    </a:p>
                    <a:p>
                      <a:pPr algn="ctr"/>
                      <a:endParaRPr lang="en-US" dirty="0"/>
                    </a:p>
                  </a:txBody>
                  <a:tcPr marL="43438" marR="43438"/>
                </a:tc>
                <a:tc>
                  <a:txBody>
                    <a:bodyPr/>
                    <a:lstStyle/>
                    <a:p>
                      <a:pPr algn="ctr"/>
                      <a:r>
                        <a:rPr lang="en-US" dirty="0" smtClean="0"/>
                        <a:t>Test</a:t>
                      </a:r>
                      <a:endParaRPr lang="en-US" dirty="0"/>
                    </a:p>
                  </a:txBody>
                  <a:tcPr marL="43438" marR="43438"/>
                </a:tc>
                <a:tc>
                  <a:txBody>
                    <a:bodyPr/>
                    <a:lstStyle/>
                    <a:p>
                      <a:pPr algn="ctr"/>
                      <a:r>
                        <a:rPr lang="en-US" dirty="0" smtClean="0"/>
                        <a:t>ACT Benchmark</a:t>
                      </a:r>
                      <a:endParaRPr lang="en-US" dirty="0"/>
                    </a:p>
                  </a:txBody>
                  <a:tcPr marL="43438" marR="43438"/>
                </a:tc>
                <a:extLst>
                  <a:ext uri="{0D108BD9-81ED-4DB2-BD59-A6C34878D82A}">
                    <a16:rowId xmlns:a16="http://schemas.microsoft.com/office/drawing/2014/main" val="10001"/>
                  </a:ext>
                </a:extLst>
              </a:tr>
              <a:tr h="640013">
                <a:tc>
                  <a:txBody>
                    <a:bodyPr/>
                    <a:lstStyle/>
                    <a:p>
                      <a:pPr algn="ctr"/>
                      <a:r>
                        <a:rPr lang="en-US" dirty="0" smtClean="0"/>
                        <a:t>English Composition</a:t>
                      </a:r>
                      <a:r>
                        <a:rPr lang="en-US" baseline="0" dirty="0" smtClean="0"/>
                        <a:t> I</a:t>
                      </a:r>
                      <a:endParaRPr lang="en-US" dirty="0"/>
                    </a:p>
                  </a:txBody>
                  <a:tcPr marL="43438" marR="43438"/>
                </a:tc>
                <a:tc>
                  <a:txBody>
                    <a:bodyPr/>
                    <a:lstStyle/>
                    <a:p>
                      <a:pPr algn="ctr"/>
                      <a:r>
                        <a:rPr lang="en-US" dirty="0" smtClean="0"/>
                        <a:t>English</a:t>
                      </a:r>
                      <a:endParaRPr lang="en-US" dirty="0"/>
                    </a:p>
                  </a:txBody>
                  <a:tcPr marL="43438" marR="43438"/>
                </a:tc>
                <a:tc>
                  <a:txBody>
                    <a:bodyPr/>
                    <a:lstStyle/>
                    <a:p>
                      <a:pPr algn="ctr"/>
                      <a:r>
                        <a:rPr lang="en-US" dirty="0" smtClean="0"/>
                        <a:t>18</a:t>
                      </a:r>
                      <a:endParaRPr lang="en-US" dirty="0"/>
                    </a:p>
                  </a:txBody>
                  <a:tcPr marL="43438" marR="43438"/>
                </a:tc>
                <a:extLst>
                  <a:ext uri="{0D108BD9-81ED-4DB2-BD59-A6C34878D82A}">
                    <a16:rowId xmlns:a16="http://schemas.microsoft.com/office/drawing/2014/main" val="10002"/>
                  </a:ext>
                </a:extLst>
              </a:tr>
              <a:tr h="370801">
                <a:tc>
                  <a:txBody>
                    <a:bodyPr/>
                    <a:lstStyle/>
                    <a:p>
                      <a:pPr algn="ctr"/>
                      <a:r>
                        <a:rPr lang="en-US" dirty="0" smtClean="0"/>
                        <a:t>College Algebra</a:t>
                      </a:r>
                      <a:endParaRPr lang="en-US" dirty="0"/>
                    </a:p>
                  </a:txBody>
                  <a:tcPr marL="43438" marR="43438"/>
                </a:tc>
                <a:tc>
                  <a:txBody>
                    <a:bodyPr/>
                    <a:lstStyle/>
                    <a:p>
                      <a:pPr algn="ctr"/>
                      <a:r>
                        <a:rPr lang="en-US" dirty="0" smtClean="0"/>
                        <a:t>Math</a:t>
                      </a:r>
                      <a:endParaRPr lang="en-US" dirty="0"/>
                    </a:p>
                  </a:txBody>
                  <a:tcPr marL="43438" marR="43438"/>
                </a:tc>
                <a:tc>
                  <a:txBody>
                    <a:bodyPr/>
                    <a:lstStyle/>
                    <a:p>
                      <a:pPr algn="ctr"/>
                      <a:r>
                        <a:rPr lang="en-US" dirty="0" smtClean="0"/>
                        <a:t>22</a:t>
                      </a:r>
                      <a:endParaRPr lang="en-US" dirty="0"/>
                    </a:p>
                  </a:txBody>
                  <a:tcPr marL="43438" marR="43438"/>
                </a:tc>
                <a:extLst>
                  <a:ext uri="{0D108BD9-81ED-4DB2-BD59-A6C34878D82A}">
                    <a16:rowId xmlns:a16="http://schemas.microsoft.com/office/drawing/2014/main" val="10003"/>
                  </a:ext>
                </a:extLst>
              </a:tr>
              <a:tr h="640013">
                <a:tc>
                  <a:txBody>
                    <a:bodyPr/>
                    <a:lstStyle/>
                    <a:p>
                      <a:pPr algn="ctr"/>
                      <a:r>
                        <a:rPr lang="en-US" dirty="0" smtClean="0"/>
                        <a:t>Social Sciences</a:t>
                      </a:r>
                      <a:endParaRPr lang="en-US" dirty="0"/>
                    </a:p>
                  </a:txBody>
                  <a:tcPr marL="43438" marR="43438"/>
                </a:tc>
                <a:tc>
                  <a:txBody>
                    <a:bodyPr/>
                    <a:lstStyle/>
                    <a:p>
                      <a:pPr algn="ctr"/>
                      <a:r>
                        <a:rPr lang="en-US" dirty="0" smtClean="0"/>
                        <a:t>Reading</a:t>
                      </a:r>
                      <a:endParaRPr lang="en-US" dirty="0"/>
                    </a:p>
                  </a:txBody>
                  <a:tcPr marL="43438" marR="43438"/>
                </a:tc>
                <a:tc>
                  <a:txBody>
                    <a:bodyPr/>
                    <a:lstStyle/>
                    <a:p>
                      <a:pPr algn="ctr"/>
                      <a:r>
                        <a:rPr lang="en-US" dirty="0" smtClean="0"/>
                        <a:t>22</a:t>
                      </a:r>
                      <a:endParaRPr lang="en-US" dirty="0"/>
                    </a:p>
                  </a:txBody>
                  <a:tcPr marL="43438" marR="43438"/>
                </a:tc>
                <a:extLst>
                  <a:ext uri="{0D108BD9-81ED-4DB2-BD59-A6C34878D82A}">
                    <a16:rowId xmlns:a16="http://schemas.microsoft.com/office/drawing/2014/main" val="10004"/>
                  </a:ext>
                </a:extLst>
              </a:tr>
              <a:tr h="640013">
                <a:tc>
                  <a:txBody>
                    <a:bodyPr/>
                    <a:lstStyle/>
                    <a:p>
                      <a:pPr algn="ctr"/>
                      <a:r>
                        <a:rPr lang="en-US" dirty="0" smtClean="0"/>
                        <a:t>Biology</a:t>
                      </a:r>
                      <a:endParaRPr lang="en-US" dirty="0"/>
                    </a:p>
                  </a:txBody>
                  <a:tcPr marL="43438" marR="43438"/>
                </a:tc>
                <a:tc>
                  <a:txBody>
                    <a:bodyPr/>
                    <a:lstStyle/>
                    <a:p>
                      <a:pPr algn="ctr"/>
                      <a:r>
                        <a:rPr lang="en-US" dirty="0" smtClean="0"/>
                        <a:t>Science</a:t>
                      </a:r>
                      <a:endParaRPr lang="en-US" dirty="0"/>
                    </a:p>
                  </a:txBody>
                  <a:tcPr marL="43438" marR="43438"/>
                </a:tc>
                <a:tc>
                  <a:txBody>
                    <a:bodyPr/>
                    <a:lstStyle/>
                    <a:p>
                      <a:pPr algn="ctr"/>
                      <a:r>
                        <a:rPr lang="en-US" dirty="0" smtClean="0"/>
                        <a:t>23</a:t>
                      </a:r>
                      <a:endParaRPr lang="en-US" dirty="0"/>
                    </a:p>
                  </a:txBody>
                  <a:tcPr marL="43438" marR="43438"/>
                </a:tc>
                <a:extLst>
                  <a:ext uri="{0D108BD9-81ED-4DB2-BD59-A6C34878D82A}">
                    <a16:rowId xmlns:a16="http://schemas.microsoft.com/office/drawing/2014/main" val="10005"/>
                  </a:ext>
                </a:extLst>
              </a:tr>
              <a:tr h="370801">
                <a:tc>
                  <a:txBody>
                    <a:bodyPr/>
                    <a:lstStyle/>
                    <a:p>
                      <a:pPr algn="ctr"/>
                      <a:r>
                        <a:rPr lang="en-US" dirty="0" smtClean="0"/>
                        <a:t>Calculus, Science,</a:t>
                      </a:r>
                      <a:r>
                        <a:rPr lang="en-US" baseline="0" dirty="0" smtClean="0"/>
                        <a:t> or</a:t>
                      </a:r>
                      <a:endParaRPr lang="en-US" dirty="0" smtClean="0"/>
                    </a:p>
                    <a:p>
                      <a:pPr algn="ctr"/>
                      <a:r>
                        <a:rPr lang="en-US" dirty="0" smtClean="0"/>
                        <a:t>Engineering</a:t>
                      </a:r>
                      <a:endParaRPr lang="en-US" dirty="0"/>
                    </a:p>
                  </a:txBody>
                  <a:tcPr marL="43438" marR="43438"/>
                </a:tc>
                <a:tc>
                  <a:txBody>
                    <a:bodyPr/>
                    <a:lstStyle/>
                    <a:p>
                      <a:pPr algn="ctr"/>
                      <a:r>
                        <a:rPr lang="en-US" dirty="0" smtClean="0"/>
                        <a:t>STEM</a:t>
                      </a:r>
                      <a:endParaRPr lang="en-US" dirty="0"/>
                    </a:p>
                  </a:txBody>
                  <a:tcPr marL="43438" marR="43438"/>
                </a:tc>
                <a:tc>
                  <a:txBody>
                    <a:bodyPr/>
                    <a:lstStyle/>
                    <a:p>
                      <a:pPr algn="ctr"/>
                      <a:r>
                        <a:rPr lang="en-US" dirty="0" smtClean="0"/>
                        <a:t>26</a:t>
                      </a:r>
                      <a:endParaRPr lang="en-US" dirty="0"/>
                    </a:p>
                  </a:txBody>
                  <a:tcPr marL="43438" marR="43438"/>
                </a:tc>
                <a:extLst>
                  <a:ext uri="{0D108BD9-81ED-4DB2-BD59-A6C34878D82A}">
                    <a16:rowId xmlns:a16="http://schemas.microsoft.com/office/drawing/2014/main" val="10006"/>
                  </a:ext>
                </a:extLst>
              </a:tr>
            </a:tbl>
          </a:graphicData>
        </a:graphic>
      </p:graphicFrame>
      <p:sp>
        <p:nvSpPr>
          <p:cNvPr id="5" name="Content Placeholder 4"/>
          <p:cNvSpPr>
            <a:spLocks noGrp="1"/>
          </p:cNvSpPr>
          <p:nvPr>
            <p:ph sz="half" idx="2"/>
          </p:nvPr>
        </p:nvSpPr>
        <p:spPr>
          <a:xfrm>
            <a:off x="3812145" y="585345"/>
            <a:ext cx="7431111" cy="2093461"/>
          </a:xfrm>
        </p:spPr>
        <p:txBody>
          <a:bodyPr>
            <a:normAutofit/>
          </a:bodyPr>
          <a:lstStyle/>
          <a:p>
            <a:pPr marL="0" indent="0">
              <a:buNone/>
            </a:pPr>
            <a:r>
              <a:rPr lang="en-US" dirty="0" smtClean="0"/>
              <a:t>The ACT College Readiness Benchmarks are score on the ACT subject area tests that represent the level of achievement required for students to have a 50% or higher chance of earning a B </a:t>
            </a:r>
            <a:r>
              <a:rPr lang="en-US" dirty="0"/>
              <a:t> </a:t>
            </a:r>
            <a:r>
              <a:rPr lang="en-US" dirty="0" smtClean="0"/>
              <a:t>or higher and a 75% chance of earning a C or higher in a corresponding credit bearing first year college course. </a:t>
            </a:r>
            <a:endParaRPr lang="en-US" dirty="0"/>
          </a:p>
        </p:txBody>
      </p:sp>
    </p:spTree>
    <p:extLst>
      <p:ext uri="{BB962C8B-B14F-4D97-AF65-F5344CB8AC3E}">
        <p14:creationId xmlns:p14="http://schemas.microsoft.com/office/powerpoint/2010/main" val="14675146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dirty="0" smtClean="0"/>
              <a:t>Mental Preparation</a:t>
            </a:r>
            <a:endParaRPr lang="en-US" dirty="0"/>
          </a:p>
        </p:txBody>
      </p:sp>
      <p:sp>
        <p:nvSpPr>
          <p:cNvPr id="6" name="Content Placeholder 5"/>
          <p:cNvSpPr>
            <a:spLocks noGrp="1"/>
          </p:cNvSpPr>
          <p:nvPr>
            <p:ph idx="1"/>
          </p:nvPr>
        </p:nvSpPr>
        <p:spPr/>
        <p:txBody>
          <a:bodyPr/>
          <a:lstStyle/>
          <a:p>
            <a:r>
              <a:rPr lang="en-US" b="1" dirty="0" smtClean="0"/>
              <a:t>Identify your strengths and Address Areas of Improvement</a:t>
            </a:r>
          </a:p>
          <a:p>
            <a:pPr lvl="1"/>
            <a:r>
              <a:rPr lang="en-US" dirty="0" smtClean="0"/>
              <a:t>Understand that some of the material you will be exposed to in this class (especially on the mathematics test) has not been learned yet.</a:t>
            </a:r>
          </a:p>
          <a:p>
            <a:pPr lvl="1"/>
            <a:r>
              <a:rPr lang="en-US" dirty="0" smtClean="0"/>
              <a:t>If you don’t finish tests – the problem may be learning to pace yourself appropriately, not necessarily that you don’t know the material.</a:t>
            </a:r>
          </a:p>
          <a:p>
            <a:pPr lvl="1"/>
            <a:r>
              <a:rPr lang="en-US" dirty="0" smtClean="0"/>
              <a:t>Just because you struggle to do something, it doesn’t mean you can’t learn it – but you need to commit yourself to </a:t>
            </a:r>
            <a:r>
              <a:rPr lang="en-US" b="1" dirty="0" smtClean="0"/>
              <a:t>practice, practice, practice!</a:t>
            </a:r>
          </a:p>
          <a:p>
            <a:r>
              <a:rPr lang="en-US" b="1" dirty="0" smtClean="0"/>
              <a:t>Take the practice tests seriously!</a:t>
            </a:r>
          </a:p>
          <a:p>
            <a:pPr lvl="1"/>
            <a:r>
              <a:rPr lang="en-US" dirty="0" smtClean="0"/>
              <a:t>Are they long – yes</a:t>
            </a:r>
          </a:p>
          <a:p>
            <a:pPr lvl="1"/>
            <a:r>
              <a:rPr lang="en-US" dirty="0" smtClean="0"/>
              <a:t>Can they be boring – sure</a:t>
            </a:r>
          </a:p>
          <a:p>
            <a:pPr lvl="1"/>
            <a:r>
              <a:rPr lang="en-US" b="1" dirty="0" smtClean="0"/>
              <a:t>Are they necessary – ABSOLUTELY!!!</a:t>
            </a:r>
          </a:p>
          <a:p>
            <a:pPr lvl="2"/>
            <a:r>
              <a:rPr lang="en-US" dirty="0" smtClean="0"/>
              <a:t>How else will you know where you stand and what you need to do to get where you want to be?</a:t>
            </a:r>
            <a:endParaRPr lang="en-US" dirty="0"/>
          </a:p>
        </p:txBody>
      </p:sp>
    </p:spTree>
    <p:extLst>
      <p:ext uri="{BB962C8B-B14F-4D97-AF65-F5344CB8AC3E}">
        <p14:creationId xmlns:p14="http://schemas.microsoft.com/office/powerpoint/2010/main" val="864661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 Evaluation	</a:t>
            </a:r>
            <a:endParaRPr lang="en-US" dirty="0"/>
          </a:p>
        </p:txBody>
      </p:sp>
      <p:sp>
        <p:nvSpPr>
          <p:cNvPr id="3" name="Content Placeholder 2"/>
          <p:cNvSpPr>
            <a:spLocks noGrp="1"/>
          </p:cNvSpPr>
          <p:nvPr>
            <p:ph idx="1"/>
          </p:nvPr>
        </p:nvSpPr>
        <p:spPr/>
        <p:txBody>
          <a:bodyPr/>
          <a:lstStyle/>
          <a:p>
            <a:r>
              <a:rPr lang="en-US" b="1" dirty="0" smtClean="0"/>
              <a:t>This course is designed to let YOU determine what subject area you need to review - </a:t>
            </a:r>
            <a:r>
              <a:rPr lang="en-US" dirty="0" smtClean="0"/>
              <a:t>Unlike other courses which are trying to teach you new information, this course is designed to help you evaluate your strengths and weakness and determine what you need to focus on to reach the benchmarks.  The process for doing this consists of:</a:t>
            </a:r>
          </a:p>
          <a:p>
            <a:pPr lvl="1"/>
            <a:r>
              <a:rPr lang="en-US" b="1" dirty="0" smtClean="0"/>
              <a:t>Analysis and Self Evaluation – </a:t>
            </a:r>
            <a:r>
              <a:rPr lang="en-US" dirty="0" smtClean="0"/>
              <a:t>After taking the practice test in Chapter 3 of the book, you will have a chance in Chapter 4 to analyze your results and determine your strengths and areas for improvement.</a:t>
            </a:r>
          </a:p>
          <a:p>
            <a:pPr lvl="1"/>
            <a:r>
              <a:rPr lang="en-US" b="1" dirty="0" smtClean="0"/>
              <a:t>Planned practice and study time – </a:t>
            </a:r>
            <a:r>
              <a:rPr lang="en-US" dirty="0" smtClean="0"/>
              <a:t>after identifying what you want/need to work on you will be provided with resources, both in class and online to help you improve.  You will determine which resource you want to utilize and earn points towards your grade for having done so.</a:t>
            </a:r>
            <a:endParaRPr lang="en-US" b="1" dirty="0" smtClean="0"/>
          </a:p>
        </p:txBody>
      </p:sp>
    </p:spTree>
    <p:extLst>
      <p:ext uri="{BB962C8B-B14F-4D97-AF65-F5344CB8AC3E}">
        <p14:creationId xmlns:p14="http://schemas.microsoft.com/office/powerpoint/2010/main" val="2380498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Structure</a:t>
            </a:r>
            <a:endParaRPr lang="en-US" dirty="0"/>
          </a:p>
        </p:txBody>
      </p:sp>
      <p:sp>
        <p:nvSpPr>
          <p:cNvPr id="3" name="Content Placeholder 2"/>
          <p:cNvSpPr>
            <a:spLocks noGrp="1"/>
          </p:cNvSpPr>
          <p:nvPr>
            <p:ph idx="1"/>
          </p:nvPr>
        </p:nvSpPr>
        <p:spPr>
          <a:xfrm>
            <a:off x="3869268" y="605307"/>
            <a:ext cx="7315200" cy="5602309"/>
          </a:xfrm>
        </p:spPr>
        <p:txBody>
          <a:bodyPr>
            <a:normAutofit/>
          </a:bodyPr>
          <a:lstStyle/>
          <a:p>
            <a:r>
              <a:rPr lang="en-US" b="1" dirty="0" smtClean="0"/>
              <a:t>Establish a baseline (starting point)</a:t>
            </a:r>
          </a:p>
          <a:p>
            <a:pPr lvl="1"/>
            <a:r>
              <a:rPr lang="en-US" dirty="0" smtClean="0"/>
              <a:t>As part of the course fee all students will be provided with an Official ACT Prep Guide </a:t>
            </a:r>
            <a:r>
              <a:rPr lang="en-US" b="1" dirty="0" smtClean="0"/>
              <a:t>which is yours to keep!</a:t>
            </a:r>
          </a:p>
          <a:p>
            <a:pPr lvl="1"/>
            <a:r>
              <a:rPr lang="en-US" dirty="0" smtClean="0"/>
              <a:t>The guide contains 3 full practice tests and a code to allow you access to additional online resources and practice tests.  </a:t>
            </a:r>
            <a:r>
              <a:rPr lang="en-US" b="1" dirty="0" smtClean="0"/>
              <a:t>We will be using tests #1 &amp; 3 from the book in class.  </a:t>
            </a:r>
            <a:endParaRPr lang="en-US" b="1" dirty="0"/>
          </a:p>
          <a:p>
            <a:pPr lvl="1"/>
            <a:r>
              <a:rPr lang="en-US" dirty="0" smtClean="0"/>
              <a:t>In order to get an accurate picture of your baseline and improvement - </a:t>
            </a:r>
            <a:r>
              <a:rPr lang="en-US" b="1" u="sng" dirty="0" smtClean="0"/>
              <a:t>PLEASE DO NOT  </a:t>
            </a:r>
            <a:r>
              <a:rPr lang="en-US" b="1" dirty="0" smtClean="0"/>
              <a:t>work these two tests outside of class!	</a:t>
            </a:r>
          </a:p>
          <a:p>
            <a:pPr lvl="1"/>
            <a:r>
              <a:rPr lang="en-US" dirty="0" smtClean="0"/>
              <a:t>All students will complete and score a full ACT test including the writing portion.  </a:t>
            </a:r>
          </a:p>
          <a:p>
            <a:pPr lvl="1"/>
            <a:r>
              <a:rPr lang="en-US" dirty="0" smtClean="0"/>
              <a:t>You can earn up to 215  points for this practice test if you successfully complete these three steps for each part of the practice test.</a:t>
            </a:r>
          </a:p>
          <a:p>
            <a:pPr lvl="2"/>
            <a:r>
              <a:rPr lang="en-US" dirty="0" smtClean="0"/>
              <a:t>Taking the practice test under supervised, timed, conditions</a:t>
            </a:r>
          </a:p>
          <a:p>
            <a:pPr lvl="2"/>
            <a:r>
              <a:rPr lang="en-US" dirty="0" smtClean="0"/>
              <a:t>Scoring the test</a:t>
            </a:r>
          </a:p>
          <a:p>
            <a:pPr lvl="2"/>
            <a:r>
              <a:rPr lang="en-US" dirty="0" smtClean="0"/>
              <a:t>Turning in your score sheet on time.</a:t>
            </a:r>
          </a:p>
          <a:p>
            <a:r>
              <a:rPr lang="en-US" b="1" dirty="0" smtClean="0"/>
              <a:t>Remember – if you are absent for a test you have only 5 days to schedule a make up and turn in the score sheet for credit!</a:t>
            </a:r>
          </a:p>
        </p:txBody>
      </p:sp>
    </p:spTree>
    <p:extLst>
      <p:ext uri="{BB962C8B-B14F-4D97-AF65-F5344CB8AC3E}">
        <p14:creationId xmlns:p14="http://schemas.microsoft.com/office/powerpoint/2010/main" val="10886973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Structure</a:t>
            </a:r>
            <a:endParaRPr lang="en-US" dirty="0"/>
          </a:p>
        </p:txBody>
      </p:sp>
      <p:sp>
        <p:nvSpPr>
          <p:cNvPr id="3" name="Content Placeholder 2"/>
          <p:cNvSpPr>
            <a:spLocks noGrp="1"/>
          </p:cNvSpPr>
          <p:nvPr>
            <p:ph idx="1"/>
          </p:nvPr>
        </p:nvSpPr>
        <p:spPr/>
        <p:txBody>
          <a:bodyPr/>
          <a:lstStyle/>
          <a:p>
            <a:r>
              <a:rPr lang="en-US" b="1" dirty="0" smtClean="0"/>
              <a:t>Complete a Self Evaluation Worksheet</a:t>
            </a:r>
          </a:p>
          <a:p>
            <a:pPr marL="845820" lvl="1" indent="-342900">
              <a:buFont typeface="+mj-lt"/>
              <a:buAutoNum type="arabicPeriod"/>
            </a:pPr>
            <a:r>
              <a:rPr lang="en-US" dirty="0" smtClean="0"/>
              <a:t>Your self evaluation worksheet will summarize your practice test scores </a:t>
            </a:r>
            <a:endParaRPr lang="en-US" dirty="0"/>
          </a:p>
          <a:p>
            <a:pPr marL="845820" lvl="1" indent="-342900">
              <a:buFont typeface="+mj-lt"/>
              <a:buAutoNum type="arabicPeriod"/>
            </a:pPr>
            <a:r>
              <a:rPr lang="en-US" dirty="0" smtClean="0"/>
              <a:t>Do Test/Analysis Correction Worksheet</a:t>
            </a:r>
          </a:p>
          <a:p>
            <a:pPr lvl="2"/>
            <a:r>
              <a:rPr lang="en-US" dirty="0" smtClean="0"/>
              <a:t>Check the explanation of each incorrect answer and make note of any questions you need to ask or work you need to do to improve that area.</a:t>
            </a:r>
          </a:p>
          <a:p>
            <a:pPr marL="845820" lvl="1" indent="-342900">
              <a:buFont typeface="+mj-lt"/>
              <a:buAutoNum type="arabicPeriod"/>
            </a:pPr>
            <a:r>
              <a:rPr lang="en-US" dirty="0" smtClean="0"/>
              <a:t>Determine which areas you want/need to work to improve and create an improvement plan.</a:t>
            </a:r>
          </a:p>
          <a:p>
            <a:pPr lvl="2"/>
            <a:r>
              <a:rPr lang="en-US" dirty="0" smtClean="0"/>
              <a:t>Complete the improvement plan worksheet</a:t>
            </a:r>
          </a:p>
          <a:p>
            <a:pPr marL="845820" lvl="1" indent="-342900">
              <a:buFont typeface="+mj-lt"/>
              <a:buAutoNum type="arabicPeriod"/>
            </a:pPr>
            <a:r>
              <a:rPr lang="en-US" dirty="0" smtClean="0"/>
              <a:t>Learn how to set up and use the online resources that are provided with your ACT prep guide.</a:t>
            </a:r>
          </a:p>
          <a:p>
            <a:pPr marL="845820" lvl="1" indent="-342900">
              <a:buFont typeface="+mj-lt"/>
              <a:buAutoNum type="arabicPeriod"/>
            </a:pPr>
            <a:r>
              <a:rPr lang="en-US" dirty="0" smtClean="0"/>
              <a:t>Use the 4 provided class periods to complete the tasks on your improvement plan.  During these periods use your textbooks chapters 5 – 10, the online resources, and the supplemental materials to earn course points and work toward improving your score. </a:t>
            </a:r>
            <a:r>
              <a:rPr lang="en-US" b="1" dirty="0" smtClean="0"/>
              <a:t>Don’t be afraid to ask your instructor for help during this process and Do use your time wisely!</a:t>
            </a:r>
            <a:endParaRPr lang="en-US" dirty="0"/>
          </a:p>
        </p:txBody>
      </p:sp>
    </p:spTree>
    <p:extLst>
      <p:ext uri="{BB962C8B-B14F-4D97-AF65-F5344CB8AC3E}">
        <p14:creationId xmlns:p14="http://schemas.microsoft.com/office/powerpoint/2010/main" val="92206912"/>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250</TotalTime>
  <Words>1157</Words>
  <Application>Microsoft Office PowerPoint</Application>
  <PresentationFormat>Widescreen</PresentationFormat>
  <Paragraphs>152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Corbel</vt:lpstr>
      <vt:lpstr>Wingdings 2</vt:lpstr>
      <vt:lpstr>Frame</vt:lpstr>
      <vt:lpstr>The ACT and Pre-ACT Tests</vt:lpstr>
      <vt:lpstr>What is Covered?</vt:lpstr>
      <vt:lpstr>What are the Benchmarks and what do they mean?</vt:lpstr>
      <vt:lpstr>What is Covered?</vt:lpstr>
      <vt:lpstr>What are the Benchmarks and what do they mean?</vt:lpstr>
      <vt:lpstr>Mental Preparation</vt:lpstr>
      <vt:lpstr>Self Evaluation </vt:lpstr>
      <vt:lpstr>Course Structure</vt:lpstr>
      <vt:lpstr>Course Structure</vt:lpstr>
      <vt:lpstr>Course Supplements</vt:lpstr>
      <vt:lpstr>Discuss Test Taking Strategies and Preparation for the Real Tests!</vt:lpstr>
      <vt:lpstr>Take a Second Practice Test and Evaluate your Improvement!</vt:lpstr>
    </vt:vector>
  </TitlesOfParts>
  <Company>JSD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ACT and Pre-ACT Tests</dc:title>
  <dc:creator>Anthony Romanello</dc:creator>
  <cp:lastModifiedBy>Alexis Shurtleff</cp:lastModifiedBy>
  <cp:revision>16</cp:revision>
  <dcterms:created xsi:type="dcterms:W3CDTF">2017-06-02T13:54:04Z</dcterms:created>
  <dcterms:modified xsi:type="dcterms:W3CDTF">2017-08-22T03:44:27Z</dcterms:modified>
</cp:coreProperties>
</file>