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4" r:id="rId4"/>
    <p:sldId id="258" r:id="rId5"/>
    <p:sldId id="259" r:id="rId6"/>
    <p:sldId id="260" r:id="rId7"/>
    <p:sldId id="261" r:id="rId8"/>
    <p:sldId id="263" r:id="rId9"/>
    <p:sldId id="264" r:id="rId10"/>
    <p:sldId id="265" r:id="rId11"/>
    <p:sldId id="266" r:id="rId12"/>
    <p:sldId id="262" r:id="rId13"/>
    <p:sldId id="267" r:id="rId14"/>
    <p:sldId id="268" r:id="rId15"/>
    <p:sldId id="269" r:id="rId16"/>
    <p:sldId id="270"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4B5B075-C0A5-46C7-9C59-88B293DBDB1B}" type="datetimeFigureOut">
              <a:rPr lang="en-US" smtClean="0"/>
              <a:t>8/21/2017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A9731EA-EE87-4F59-9D57-3B58D827BBCD}"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5644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B5B075-C0A5-46C7-9C59-88B293DBDB1B}" type="datetimeFigureOut">
              <a:rPr lang="en-US" smtClean="0"/>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9731EA-EE87-4F59-9D57-3B58D827BBCD}" type="slidenum">
              <a:rPr lang="en-US" smtClean="0"/>
              <a:t>‹#›</a:t>
            </a:fld>
            <a:endParaRPr lang="en-US" dirty="0"/>
          </a:p>
        </p:txBody>
      </p:sp>
    </p:spTree>
    <p:extLst>
      <p:ext uri="{BB962C8B-B14F-4D97-AF65-F5344CB8AC3E}">
        <p14:creationId xmlns:p14="http://schemas.microsoft.com/office/powerpoint/2010/main" val="3623119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B5B075-C0A5-46C7-9C59-88B293DBDB1B}" type="datetimeFigureOut">
              <a:rPr lang="en-US" smtClean="0"/>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9731EA-EE87-4F59-9D57-3B58D827BBCD}" type="slidenum">
              <a:rPr lang="en-US" smtClean="0"/>
              <a:t>‹#›</a:t>
            </a:fld>
            <a:endParaRPr lang="en-US" dirty="0"/>
          </a:p>
        </p:txBody>
      </p:sp>
    </p:spTree>
    <p:extLst>
      <p:ext uri="{BB962C8B-B14F-4D97-AF65-F5344CB8AC3E}">
        <p14:creationId xmlns:p14="http://schemas.microsoft.com/office/powerpoint/2010/main" val="230733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B5B075-C0A5-46C7-9C59-88B293DBDB1B}" type="datetimeFigureOut">
              <a:rPr lang="en-US" smtClean="0"/>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9731EA-EE87-4F59-9D57-3B58D827BBCD}" type="slidenum">
              <a:rPr lang="en-US" smtClean="0"/>
              <a:t>‹#›</a:t>
            </a:fld>
            <a:endParaRPr lang="en-US" dirty="0"/>
          </a:p>
        </p:txBody>
      </p:sp>
    </p:spTree>
    <p:extLst>
      <p:ext uri="{BB962C8B-B14F-4D97-AF65-F5344CB8AC3E}">
        <p14:creationId xmlns:p14="http://schemas.microsoft.com/office/powerpoint/2010/main" val="2833543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4B5B075-C0A5-46C7-9C59-88B293DBDB1B}" type="datetimeFigureOut">
              <a:rPr lang="en-US" smtClean="0"/>
              <a:t>8/21/2017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A9731EA-EE87-4F59-9D57-3B58D827BBCD}"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7908839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B5B075-C0A5-46C7-9C59-88B293DBDB1B}" type="datetimeFigureOut">
              <a:rPr lang="en-US" smtClean="0"/>
              <a:t>8/21/2017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9731EA-EE87-4F59-9D57-3B58D827BBCD}" type="slidenum">
              <a:rPr lang="en-US" smtClean="0"/>
              <a:t>‹#›</a:t>
            </a:fld>
            <a:endParaRPr lang="en-US" dirty="0"/>
          </a:p>
        </p:txBody>
      </p:sp>
    </p:spTree>
    <p:extLst>
      <p:ext uri="{BB962C8B-B14F-4D97-AF65-F5344CB8AC3E}">
        <p14:creationId xmlns:p14="http://schemas.microsoft.com/office/powerpoint/2010/main" val="242293094"/>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B5B075-C0A5-46C7-9C59-88B293DBDB1B}" type="datetimeFigureOut">
              <a:rPr lang="en-US" smtClean="0"/>
              <a:t>8/21/2017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9731EA-EE87-4F59-9D57-3B58D827BBCD}" type="slidenum">
              <a:rPr lang="en-US" smtClean="0"/>
              <a:t>‹#›</a:t>
            </a:fld>
            <a:endParaRPr lang="en-US" dirty="0"/>
          </a:p>
        </p:txBody>
      </p:sp>
    </p:spTree>
    <p:extLst>
      <p:ext uri="{BB962C8B-B14F-4D97-AF65-F5344CB8AC3E}">
        <p14:creationId xmlns:p14="http://schemas.microsoft.com/office/powerpoint/2010/main" val="83296082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B5B075-C0A5-46C7-9C59-88B293DBDB1B}" type="datetimeFigureOut">
              <a:rPr lang="en-US" smtClean="0"/>
              <a:t>8/21/2017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9731EA-EE87-4F59-9D57-3B58D827BBCD}" type="slidenum">
              <a:rPr lang="en-US" smtClean="0"/>
              <a:t>‹#›</a:t>
            </a:fld>
            <a:endParaRPr lang="en-US" dirty="0"/>
          </a:p>
        </p:txBody>
      </p:sp>
    </p:spTree>
    <p:extLst>
      <p:ext uri="{BB962C8B-B14F-4D97-AF65-F5344CB8AC3E}">
        <p14:creationId xmlns:p14="http://schemas.microsoft.com/office/powerpoint/2010/main" val="320091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5B075-C0A5-46C7-9C59-88B293DBDB1B}" type="datetimeFigureOut">
              <a:rPr lang="en-US" smtClean="0"/>
              <a:t>8/21/2017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9731EA-EE87-4F59-9D57-3B58D827BBCD}" type="slidenum">
              <a:rPr lang="en-US" smtClean="0"/>
              <a:t>‹#›</a:t>
            </a:fld>
            <a:endParaRPr lang="en-US" dirty="0"/>
          </a:p>
        </p:txBody>
      </p:sp>
    </p:spTree>
    <p:extLst>
      <p:ext uri="{BB962C8B-B14F-4D97-AF65-F5344CB8AC3E}">
        <p14:creationId xmlns:p14="http://schemas.microsoft.com/office/powerpoint/2010/main" val="4243277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84B5B075-C0A5-46C7-9C59-88B293DBDB1B}" type="datetimeFigureOut">
              <a:rPr lang="en-US" smtClean="0"/>
              <a:t>8/21/2017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2A9731EA-EE87-4F59-9D57-3B58D827BBCD}"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14187606"/>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84B5B075-C0A5-46C7-9C59-88B293DBDB1B}" type="datetimeFigureOut">
              <a:rPr lang="en-US" smtClean="0"/>
              <a:t>8/21/2017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2A9731EA-EE87-4F59-9D57-3B58D827BBCD}" type="slidenum">
              <a:rPr lang="en-US" smtClean="0"/>
              <a:t>‹#›</a:t>
            </a:fld>
            <a:endParaRPr lang="en-US" dirty="0"/>
          </a:p>
        </p:txBody>
      </p:sp>
    </p:spTree>
    <p:extLst>
      <p:ext uri="{BB962C8B-B14F-4D97-AF65-F5344CB8AC3E}">
        <p14:creationId xmlns:p14="http://schemas.microsoft.com/office/powerpoint/2010/main" val="394975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B5B075-C0A5-46C7-9C59-88B293DBDB1B}" type="datetimeFigureOut">
              <a:rPr lang="en-US" smtClean="0"/>
              <a:t>8/21/2017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A9731EA-EE87-4F59-9D57-3B58D827BBCD}"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435336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 Test Taking Strategies</a:t>
            </a:r>
            <a:endParaRPr lang="en-US" dirty="0"/>
          </a:p>
        </p:txBody>
      </p:sp>
    </p:spTree>
    <p:extLst>
      <p:ext uri="{BB962C8B-B14F-4D97-AF65-F5344CB8AC3E}">
        <p14:creationId xmlns:p14="http://schemas.microsoft.com/office/powerpoint/2010/main" val="2608650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Test-Taking Strategies</a:t>
            </a:r>
            <a:endParaRPr lang="en-US" dirty="0"/>
          </a:p>
        </p:txBody>
      </p:sp>
      <p:sp>
        <p:nvSpPr>
          <p:cNvPr id="3" name="Content Placeholder 2"/>
          <p:cNvSpPr>
            <a:spLocks noGrp="1"/>
          </p:cNvSpPr>
          <p:nvPr>
            <p:ph idx="1"/>
          </p:nvPr>
        </p:nvSpPr>
        <p:spPr/>
        <p:txBody>
          <a:bodyPr>
            <a:normAutofit lnSpcReduction="10000"/>
          </a:bodyPr>
          <a:lstStyle/>
          <a:p>
            <a:r>
              <a:rPr lang="en-US" sz="3600" b="1" dirty="0" smtClean="0"/>
              <a:t>Guess wisely</a:t>
            </a:r>
          </a:p>
          <a:p>
            <a:pPr lvl="1"/>
            <a:r>
              <a:rPr lang="en-US" sz="2800" dirty="0" smtClean="0"/>
              <a:t>Never leave a question blank.  There is no scoring penalty.  Eliminate answer choices you know are wrong. </a:t>
            </a:r>
          </a:p>
          <a:p>
            <a:pPr lvl="1"/>
            <a:r>
              <a:rPr lang="en-US" sz="2800" dirty="0" smtClean="0"/>
              <a:t>If </a:t>
            </a:r>
            <a:r>
              <a:rPr lang="en-US" sz="2800" b="1" dirty="0" smtClean="0"/>
              <a:t>and only if </a:t>
            </a:r>
            <a:r>
              <a:rPr lang="en-US" sz="2800" dirty="0" smtClean="0"/>
              <a:t>you are strictly guessing, choose your favorite letter and stick with it.  Most people choose the middle response.  By sticking with the same response you are statistical more likely to get more right. </a:t>
            </a:r>
          </a:p>
          <a:p>
            <a:pPr marL="0" indent="0">
              <a:buNone/>
            </a:pPr>
            <a:endParaRPr lang="en-US" dirty="0"/>
          </a:p>
        </p:txBody>
      </p:sp>
    </p:spTree>
    <p:extLst>
      <p:ext uri="{BB962C8B-B14F-4D97-AF65-F5344CB8AC3E}">
        <p14:creationId xmlns:p14="http://schemas.microsoft.com/office/powerpoint/2010/main" val="3337644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Test-Taking Strategies</a:t>
            </a:r>
            <a:endParaRPr lang="en-US" dirty="0"/>
          </a:p>
        </p:txBody>
      </p:sp>
      <p:sp>
        <p:nvSpPr>
          <p:cNvPr id="3" name="Content Placeholder 2"/>
          <p:cNvSpPr>
            <a:spLocks noGrp="1"/>
          </p:cNvSpPr>
          <p:nvPr>
            <p:ph idx="1"/>
          </p:nvPr>
        </p:nvSpPr>
        <p:spPr/>
        <p:txBody>
          <a:bodyPr>
            <a:normAutofit/>
          </a:bodyPr>
          <a:lstStyle/>
          <a:p>
            <a:r>
              <a:rPr lang="en-US" sz="3600" b="1" dirty="0" smtClean="0"/>
              <a:t>Do Not Second Guess Yourself</a:t>
            </a:r>
          </a:p>
          <a:p>
            <a:pPr lvl="1"/>
            <a:r>
              <a:rPr lang="en-US" sz="2800" dirty="0" smtClean="0"/>
              <a:t>Your first instinct is usually correct.  If you are not completely comfortable with your first choice, place a mark next to your answer and come back to it later if you have time.  Only change you answer when you are SURE that it is wrong. </a:t>
            </a:r>
            <a:endParaRPr lang="en-US" dirty="0"/>
          </a:p>
        </p:txBody>
      </p:sp>
    </p:spTree>
    <p:extLst>
      <p:ext uri="{BB962C8B-B14F-4D97-AF65-F5344CB8AC3E}">
        <p14:creationId xmlns:p14="http://schemas.microsoft.com/office/powerpoint/2010/main" val="242903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Test Strategies</a:t>
            </a:r>
            <a:endParaRPr lang="en-US" dirty="0"/>
          </a:p>
        </p:txBody>
      </p:sp>
      <p:sp>
        <p:nvSpPr>
          <p:cNvPr id="3" name="Content Placeholder 2"/>
          <p:cNvSpPr>
            <a:spLocks noGrp="1"/>
          </p:cNvSpPr>
          <p:nvPr>
            <p:ph idx="1"/>
          </p:nvPr>
        </p:nvSpPr>
        <p:spPr>
          <a:xfrm>
            <a:off x="1251678" y="2009105"/>
            <a:ext cx="10178322" cy="4417454"/>
          </a:xfrm>
        </p:spPr>
        <p:txBody>
          <a:bodyPr>
            <a:normAutofit lnSpcReduction="10000"/>
          </a:bodyPr>
          <a:lstStyle/>
          <a:p>
            <a:r>
              <a:rPr lang="en-US" dirty="0" smtClean="0"/>
              <a:t>Listen to your brain</a:t>
            </a:r>
          </a:p>
          <a:p>
            <a:pPr lvl="1"/>
            <a:r>
              <a:rPr lang="en-US" dirty="0" smtClean="0"/>
              <a:t>Read aloud silently.  If is sounds right to you, it probably is. </a:t>
            </a:r>
          </a:p>
          <a:p>
            <a:r>
              <a:rPr lang="en-US" dirty="0" smtClean="0"/>
              <a:t>Avoid Redundancy</a:t>
            </a:r>
          </a:p>
          <a:p>
            <a:pPr lvl="1"/>
            <a:r>
              <a:rPr lang="en-US" dirty="0" smtClean="0"/>
              <a:t>Wordiness and redundancy are never rewarded.  Usually, the fewer the words that you use, the better. </a:t>
            </a:r>
          </a:p>
          <a:p>
            <a:r>
              <a:rPr lang="en-US" dirty="0" smtClean="0"/>
              <a:t>Take DELETE and NO CHANGE seriously!</a:t>
            </a:r>
          </a:p>
          <a:p>
            <a:pPr lvl="1"/>
            <a:r>
              <a:rPr lang="en-US" dirty="0" smtClean="0"/>
              <a:t>DELETE is a viable answer choice when it eliminates redundant or irrelevant statements.  Don’t forget to consider the NO CHANGE answer choice  Just because a portion of the passage is underlined does not mean that there is something wrong with it, </a:t>
            </a:r>
          </a:p>
          <a:p>
            <a:r>
              <a:rPr lang="en-US" dirty="0" smtClean="0"/>
              <a:t>Try the Answer Choices</a:t>
            </a:r>
          </a:p>
          <a:p>
            <a:pPr lvl="1"/>
            <a:r>
              <a:rPr lang="en-US" dirty="0" smtClean="0"/>
              <a:t>Read each of the choices back into the sentence and then select the one that is grammatically correct and/or clearly expresses the idea. </a:t>
            </a:r>
          </a:p>
        </p:txBody>
      </p:sp>
    </p:spTree>
    <p:extLst>
      <p:ext uri="{BB962C8B-B14F-4D97-AF65-F5344CB8AC3E}">
        <p14:creationId xmlns:p14="http://schemas.microsoft.com/office/powerpoint/2010/main" val="195431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Test Strategies</a:t>
            </a:r>
            <a:endParaRPr lang="en-US" dirty="0"/>
          </a:p>
        </p:txBody>
      </p:sp>
      <p:sp>
        <p:nvSpPr>
          <p:cNvPr id="3" name="Content Placeholder 2"/>
          <p:cNvSpPr>
            <a:spLocks noGrp="1"/>
          </p:cNvSpPr>
          <p:nvPr>
            <p:ph idx="1"/>
          </p:nvPr>
        </p:nvSpPr>
        <p:spPr>
          <a:xfrm>
            <a:off x="1251678" y="2286001"/>
            <a:ext cx="10178322" cy="3973131"/>
          </a:xfrm>
        </p:spPr>
        <p:txBody>
          <a:bodyPr>
            <a:normAutofit/>
          </a:bodyPr>
          <a:lstStyle/>
          <a:p>
            <a:r>
              <a:rPr lang="en-US" sz="2400" dirty="0" smtClean="0"/>
              <a:t>Simplify Answer Choices</a:t>
            </a:r>
          </a:p>
          <a:p>
            <a:pPr lvl="1"/>
            <a:r>
              <a:rPr lang="en-US" sz="2000" dirty="0" smtClean="0"/>
              <a:t>If one part of the answer choice is wrong, the whole answer choice is wrong!</a:t>
            </a:r>
          </a:p>
          <a:p>
            <a:r>
              <a:rPr lang="en-US" sz="2400" dirty="0" smtClean="0"/>
              <a:t>Don’t Make New Mistakes</a:t>
            </a:r>
          </a:p>
          <a:p>
            <a:pPr lvl="1"/>
            <a:r>
              <a:rPr lang="en-US" sz="2000" dirty="0" smtClean="0"/>
              <a:t>Do not select and answer choice that introduces a new error to the sentence.</a:t>
            </a:r>
          </a:p>
          <a:p>
            <a:r>
              <a:rPr lang="en-US" sz="2400" dirty="0" smtClean="0"/>
              <a:t>Match the Author</a:t>
            </a:r>
          </a:p>
          <a:p>
            <a:pPr lvl="1"/>
            <a:r>
              <a:rPr lang="en-US" sz="2000" dirty="0" smtClean="0"/>
              <a:t>When choosing answer choices, make sure the match the author’s strategy and style. </a:t>
            </a:r>
          </a:p>
          <a:p>
            <a:r>
              <a:rPr lang="en-US" sz="2400" dirty="0" smtClean="0"/>
              <a:t>Stay Organized</a:t>
            </a:r>
          </a:p>
          <a:p>
            <a:pPr lvl="1"/>
            <a:r>
              <a:rPr lang="en-US" sz="2000" dirty="0" smtClean="0"/>
              <a:t>Ideas within each essay should flow in a logical sequence.</a:t>
            </a:r>
            <a:endParaRPr lang="en-US" sz="2000" dirty="0"/>
          </a:p>
        </p:txBody>
      </p:sp>
    </p:spTree>
    <p:extLst>
      <p:ext uri="{BB962C8B-B14F-4D97-AF65-F5344CB8AC3E}">
        <p14:creationId xmlns:p14="http://schemas.microsoft.com/office/powerpoint/2010/main" val="1373038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Test Strategies</a:t>
            </a:r>
            <a:endParaRPr lang="en-US" dirty="0"/>
          </a:p>
        </p:txBody>
      </p:sp>
      <p:sp>
        <p:nvSpPr>
          <p:cNvPr id="3" name="Content Placeholder 2"/>
          <p:cNvSpPr>
            <a:spLocks noGrp="1"/>
          </p:cNvSpPr>
          <p:nvPr>
            <p:ph idx="1"/>
          </p:nvPr>
        </p:nvSpPr>
        <p:spPr>
          <a:xfrm>
            <a:off x="1251678" y="2286001"/>
            <a:ext cx="10178322" cy="4192072"/>
          </a:xfrm>
        </p:spPr>
        <p:txBody>
          <a:bodyPr>
            <a:normAutofit/>
          </a:bodyPr>
          <a:lstStyle/>
          <a:p>
            <a:r>
              <a:rPr lang="en-US" sz="2400" dirty="0" smtClean="0"/>
              <a:t>Read the Question Stems First</a:t>
            </a:r>
          </a:p>
          <a:p>
            <a:pPr lvl="1"/>
            <a:r>
              <a:rPr lang="en-US" sz="2000" dirty="0" smtClean="0"/>
              <a:t>Make notes in the passage.  When the question refer to specific lines or words, you may be able to answer the questions right away. </a:t>
            </a:r>
          </a:p>
          <a:p>
            <a:r>
              <a:rPr lang="en-US" sz="2400" dirty="0" smtClean="0"/>
              <a:t>Don’t Study the Passage</a:t>
            </a:r>
          </a:p>
          <a:p>
            <a:pPr lvl="1"/>
            <a:r>
              <a:rPr lang="en-US" sz="2000" dirty="0" smtClean="0"/>
              <a:t>The ACT reading test is an open-book format.  You do not need to memorize the information for a long period of time.  Read loosely and only dwell on information that you are sure is important because you need it to answer a question.  </a:t>
            </a:r>
          </a:p>
          <a:p>
            <a:r>
              <a:rPr lang="en-US" sz="2400" dirty="0" smtClean="0"/>
              <a:t>Read for the Main Idea</a:t>
            </a:r>
          </a:p>
          <a:p>
            <a:pPr lvl="1"/>
            <a:r>
              <a:rPr lang="en-US" sz="2000" dirty="0" smtClean="0"/>
              <a:t>The main idea is comprised of topic, scope and purpose. </a:t>
            </a:r>
          </a:p>
        </p:txBody>
      </p:sp>
    </p:spTree>
    <p:extLst>
      <p:ext uri="{BB962C8B-B14F-4D97-AF65-F5344CB8AC3E}">
        <p14:creationId xmlns:p14="http://schemas.microsoft.com/office/powerpoint/2010/main" val="1298841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Test Strategies</a:t>
            </a:r>
            <a:endParaRPr lang="en-US" dirty="0"/>
          </a:p>
        </p:txBody>
      </p:sp>
      <p:sp>
        <p:nvSpPr>
          <p:cNvPr id="3" name="Content Placeholder 2"/>
          <p:cNvSpPr>
            <a:spLocks noGrp="1"/>
          </p:cNvSpPr>
          <p:nvPr>
            <p:ph idx="1"/>
          </p:nvPr>
        </p:nvSpPr>
        <p:spPr>
          <a:xfrm>
            <a:off x="1251678" y="2286000"/>
            <a:ext cx="10178322" cy="4295103"/>
          </a:xfrm>
        </p:spPr>
        <p:txBody>
          <a:bodyPr>
            <a:normAutofit/>
          </a:bodyPr>
          <a:lstStyle/>
          <a:p>
            <a:r>
              <a:rPr lang="en-US" sz="2400" dirty="0" smtClean="0"/>
              <a:t>Skim the Passage</a:t>
            </a:r>
          </a:p>
          <a:p>
            <a:pPr lvl="1"/>
            <a:r>
              <a:rPr lang="en-US" sz="2000" dirty="0" smtClean="0"/>
              <a:t>Don not stop on unfamiliar words the first time through.  You may not need to know the meaning of a word to answer the questions.  Just try to gain a general understanding of the structure of the passage. </a:t>
            </a:r>
          </a:p>
          <a:p>
            <a:r>
              <a:rPr lang="en-US" sz="2400" dirty="0" smtClean="0"/>
              <a:t>Read and Answer the Questions</a:t>
            </a:r>
          </a:p>
          <a:p>
            <a:pPr lvl="1"/>
            <a:r>
              <a:rPr lang="en-US" sz="2000" dirty="0" smtClean="0"/>
              <a:t>Paraphrase the questions to ensure an understanding of what it is asking you. </a:t>
            </a:r>
          </a:p>
          <a:p>
            <a:r>
              <a:rPr lang="en-US" sz="2400" dirty="0" smtClean="0"/>
              <a:t>Refer Back to the Passage</a:t>
            </a:r>
          </a:p>
          <a:p>
            <a:pPr lvl="1"/>
            <a:r>
              <a:rPr lang="en-US" sz="2000" dirty="0" smtClean="0"/>
              <a:t>Questions should be answered based on the information in the passage.  If a question contains references to specific lines, read a little before and a little after the lines mentioned. </a:t>
            </a:r>
          </a:p>
          <a:p>
            <a:pPr marL="0" indent="0">
              <a:buNone/>
            </a:pPr>
            <a:endParaRPr lang="en-US" dirty="0" smtClean="0"/>
          </a:p>
        </p:txBody>
      </p:sp>
    </p:spTree>
    <p:extLst>
      <p:ext uri="{BB962C8B-B14F-4D97-AF65-F5344CB8AC3E}">
        <p14:creationId xmlns:p14="http://schemas.microsoft.com/office/powerpoint/2010/main" val="3093257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Test Strategies</a:t>
            </a:r>
            <a:endParaRPr lang="en-US" dirty="0"/>
          </a:p>
        </p:txBody>
      </p:sp>
      <p:sp>
        <p:nvSpPr>
          <p:cNvPr id="3" name="Content Placeholder 2"/>
          <p:cNvSpPr>
            <a:spLocks noGrp="1"/>
          </p:cNvSpPr>
          <p:nvPr>
            <p:ph idx="1"/>
          </p:nvPr>
        </p:nvSpPr>
        <p:spPr/>
        <p:txBody>
          <a:bodyPr>
            <a:noAutofit/>
          </a:bodyPr>
          <a:lstStyle/>
          <a:p>
            <a:r>
              <a:rPr lang="en-US" sz="2400" dirty="0" smtClean="0"/>
              <a:t>Predict and Answer</a:t>
            </a:r>
          </a:p>
          <a:p>
            <a:pPr lvl="1"/>
            <a:r>
              <a:rPr lang="en-US" sz="2000" dirty="0" smtClean="0"/>
              <a:t>After finding relevant information in the passage, try to answer the question in your mind before looking at the answer choices. </a:t>
            </a:r>
          </a:p>
          <a:p>
            <a:r>
              <a:rPr lang="en-US" sz="2400" dirty="0" smtClean="0"/>
              <a:t>Use the Process of Elimination</a:t>
            </a:r>
          </a:p>
          <a:p>
            <a:pPr lvl="1"/>
            <a:r>
              <a:rPr lang="en-US" sz="2000" dirty="0" smtClean="0"/>
              <a:t>It is reliable but slow.  Use it when you cannot predict and answer or your prediction is not listed as an answer choice. </a:t>
            </a:r>
          </a:p>
          <a:p>
            <a:r>
              <a:rPr lang="en-US" sz="2400" dirty="0" smtClean="0"/>
              <a:t>Move Around</a:t>
            </a:r>
          </a:p>
          <a:p>
            <a:pPr lvl="1"/>
            <a:r>
              <a:rPr lang="en-US" sz="2000" dirty="0" smtClean="0"/>
              <a:t>Don’t be afraid to skip around within the ten-question group that accompanies each passage. </a:t>
            </a:r>
          </a:p>
        </p:txBody>
      </p:sp>
    </p:spTree>
    <p:extLst>
      <p:ext uri="{BB962C8B-B14F-4D97-AF65-F5344CB8AC3E}">
        <p14:creationId xmlns:p14="http://schemas.microsoft.com/office/powerpoint/2010/main" val="289549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Test Strategies</a:t>
            </a:r>
            <a:endParaRPr lang="en-US" dirty="0"/>
          </a:p>
        </p:txBody>
      </p:sp>
      <p:sp>
        <p:nvSpPr>
          <p:cNvPr id="3" name="Content Placeholder 2"/>
          <p:cNvSpPr>
            <a:spLocks noGrp="1"/>
          </p:cNvSpPr>
          <p:nvPr>
            <p:ph idx="1"/>
          </p:nvPr>
        </p:nvSpPr>
        <p:spPr/>
        <p:txBody>
          <a:bodyPr>
            <a:normAutofit lnSpcReduction="10000"/>
          </a:bodyPr>
          <a:lstStyle/>
          <a:p>
            <a:r>
              <a:rPr lang="en-US" dirty="0" smtClean="0"/>
              <a:t>Prioritize</a:t>
            </a:r>
          </a:p>
          <a:p>
            <a:pPr lvl="1"/>
            <a:r>
              <a:rPr lang="en-US" dirty="0" smtClean="0"/>
              <a:t>Choose passages in the format you like the most and with information that is the least confusing.</a:t>
            </a:r>
          </a:p>
          <a:p>
            <a:r>
              <a:rPr lang="en-US" dirty="0" smtClean="0"/>
              <a:t>Think First</a:t>
            </a:r>
          </a:p>
          <a:p>
            <a:pPr lvl="1"/>
            <a:r>
              <a:rPr lang="en-US" dirty="0" smtClean="0"/>
              <a:t>Understand the main idea(s) presented in the passage before reading the questions.  Use common sense to avoid being tricked by distractors.</a:t>
            </a:r>
          </a:p>
          <a:p>
            <a:r>
              <a:rPr lang="en-US" dirty="0" smtClean="0"/>
              <a:t>Be “trendy”</a:t>
            </a:r>
          </a:p>
          <a:p>
            <a:pPr lvl="1"/>
            <a:r>
              <a:rPr lang="en-US" dirty="0" smtClean="0"/>
              <a:t>Note any relationships between variables or trends in the data represented in charts or graphs.</a:t>
            </a:r>
          </a:p>
          <a:p>
            <a:r>
              <a:rPr lang="en-US" dirty="0" smtClean="0"/>
              <a:t>Don’t be scared by complex vocabulary</a:t>
            </a:r>
          </a:p>
          <a:p>
            <a:pPr lvl="1"/>
            <a:r>
              <a:rPr lang="en-US" dirty="0" smtClean="0"/>
              <a:t>The ACT usually defines terms that are absolutely essential to your understanding.  Don’t waste time trying to pronounce these new terms either. </a:t>
            </a:r>
            <a:endParaRPr lang="en-US" dirty="0"/>
          </a:p>
        </p:txBody>
      </p:sp>
    </p:spTree>
    <p:extLst>
      <p:ext uri="{BB962C8B-B14F-4D97-AF65-F5344CB8AC3E}">
        <p14:creationId xmlns:p14="http://schemas.microsoft.com/office/powerpoint/2010/main" val="719782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Test Strategies</a:t>
            </a:r>
            <a:endParaRPr lang="en-US" dirty="0"/>
          </a:p>
        </p:txBody>
      </p:sp>
      <p:sp>
        <p:nvSpPr>
          <p:cNvPr id="3" name="Content Placeholder 2"/>
          <p:cNvSpPr>
            <a:spLocks noGrp="1"/>
          </p:cNvSpPr>
          <p:nvPr>
            <p:ph idx="1"/>
          </p:nvPr>
        </p:nvSpPr>
        <p:spPr>
          <a:xfrm>
            <a:off x="1251678" y="1874518"/>
            <a:ext cx="10178322" cy="4449010"/>
          </a:xfrm>
        </p:spPr>
        <p:txBody>
          <a:bodyPr>
            <a:normAutofit/>
          </a:bodyPr>
          <a:lstStyle/>
          <a:p>
            <a:r>
              <a:rPr lang="en-US" dirty="0" smtClean="0"/>
              <a:t>Draw Pictures</a:t>
            </a:r>
          </a:p>
          <a:p>
            <a:pPr lvl="1"/>
            <a:r>
              <a:rPr lang="en-US" dirty="0" smtClean="0"/>
              <a:t>It helps to visualize the problem.  Your sketches can be quick. Write in the booklet! Don’t be afraid to draw on your test . Our brains can interpret a picture faster than words.  </a:t>
            </a:r>
          </a:p>
          <a:p>
            <a:pPr lvl="1"/>
            <a:r>
              <a:rPr lang="en-US" dirty="0" smtClean="0"/>
              <a:t>Example: Your friend shows you a scale drawing of her apartment.  The drawing of the apartment is a rectangle 4 inches by 6 inches.  Your friend wants to know the length of the shorter side of the apartment.  If she knows that the length of the longer side of the apartment is 30 feet, how many feet long is the shorter side?</a:t>
            </a:r>
          </a:p>
          <a:p>
            <a:pPr marL="1257300" lvl="2" indent="-342900">
              <a:buFont typeface="+mj-lt"/>
              <a:buAutoNum type="alphaUcPeriod"/>
            </a:pPr>
            <a:r>
              <a:rPr lang="en-US" dirty="0" smtClean="0"/>
              <a:t>9</a:t>
            </a:r>
          </a:p>
          <a:p>
            <a:pPr marL="1257300" lvl="2" indent="-342900">
              <a:buFont typeface="+mj-lt"/>
              <a:buAutoNum type="alphaUcPeriod"/>
            </a:pPr>
            <a:r>
              <a:rPr lang="en-US" dirty="0" smtClean="0"/>
              <a:t>20</a:t>
            </a:r>
          </a:p>
          <a:p>
            <a:pPr marL="1257300" lvl="2" indent="-342900">
              <a:buFont typeface="+mj-lt"/>
              <a:buAutoNum type="alphaUcPeriod"/>
            </a:pPr>
            <a:r>
              <a:rPr lang="en-US" dirty="0" smtClean="0"/>
              <a:t>24</a:t>
            </a:r>
          </a:p>
          <a:p>
            <a:pPr marL="1257300" lvl="2" indent="-342900">
              <a:buFont typeface="+mj-lt"/>
              <a:buAutoNum type="alphaUcPeriod"/>
            </a:pPr>
            <a:r>
              <a:rPr lang="en-US" dirty="0" smtClean="0"/>
              <a:t>30</a:t>
            </a:r>
          </a:p>
          <a:p>
            <a:pPr marL="1257300" lvl="2" indent="-342900">
              <a:buFont typeface="+mj-lt"/>
              <a:buAutoNum type="alphaUcPeriod"/>
            </a:pPr>
            <a:r>
              <a:rPr lang="en-US" dirty="0" smtClean="0"/>
              <a:t>45</a:t>
            </a:r>
          </a:p>
        </p:txBody>
      </p:sp>
    </p:spTree>
    <p:extLst>
      <p:ext uri="{BB962C8B-B14F-4D97-AF65-F5344CB8AC3E}">
        <p14:creationId xmlns:p14="http://schemas.microsoft.com/office/powerpoint/2010/main" val="1366120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Testing Strategies</a:t>
            </a:r>
            <a:endParaRPr lang="en-US" dirty="0"/>
          </a:p>
        </p:txBody>
      </p:sp>
      <p:sp>
        <p:nvSpPr>
          <p:cNvPr id="3" name="Content Placeholder 2"/>
          <p:cNvSpPr>
            <a:spLocks noGrp="1"/>
          </p:cNvSpPr>
          <p:nvPr>
            <p:ph idx="1"/>
          </p:nvPr>
        </p:nvSpPr>
        <p:spPr>
          <a:xfrm>
            <a:off x="1251678" y="1539026"/>
            <a:ext cx="10178322" cy="4307982"/>
          </a:xfrm>
        </p:spPr>
        <p:txBody>
          <a:bodyPr>
            <a:noAutofit/>
          </a:bodyPr>
          <a:lstStyle/>
          <a:p>
            <a:r>
              <a:rPr lang="en-US" sz="2400" dirty="0" smtClean="0"/>
              <a:t>Estimate</a:t>
            </a:r>
          </a:p>
          <a:p>
            <a:pPr lvl="1"/>
            <a:r>
              <a:rPr lang="en-US" sz="2000" dirty="0" smtClean="0"/>
              <a:t>Think before computing.  Look for a way to reason through the problem.  Don’t just go for your calculator.  When you do use your calculator, try to have an idea of what your answer should be.  </a:t>
            </a:r>
          </a:p>
          <a:p>
            <a:pPr lvl="1"/>
            <a:r>
              <a:rPr lang="en-US" sz="2000" dirty="0" smtClean="0"/>
              <a:t>The answers will always be in ascending or descending order.  By making a quick estimate of what is reasonable, you may be able to eliminate multiple choices.  </a:t>
            </a:r>
          </a:p>
          <a:p>
            <a:pPr lvl="1"/>
            <a:r>
              <a:rPr lang="en-US" sz="2000" dirty="0" smtClean="0"/>
              <a:t>Example</a:t>
            </a:r>
          </a:p>
          <a:p>
            <a:pPr lvl="2"/>
            <a:r>
              <a:rPr lang="en-US" sz="1800" dirty="0" smtClean="0"/>
              <a:t>Kaline hit three home runs of lengths 375 feet, 380 feet, and 400 feet.  What was the average length of his home runs?</a:t>
            </a:r>
          </a:p>
          <a:p>
            <a:pPr marL="1714500" lvl="3" indent="-342900">
              <a:buFont typeface="+mj-lt"/>
              <a:buAutoNum type="alphaUcPeriod"/>
            </a:pPr>
            <a:r>
              <a:rPr lang="en-US" sz="1600" dirty="0" smtClean="0"/>
              <a:t>385 feet</a:t>
            </a:r>
          </a:p>
          <a:p>
            <a:pPr marL="1714500" lvl="3" indent="-342900">
              <a:buFont typeface="+mj-lt"/>
              <a:buAutoNum type="alphaUcPeriod"/>
            </a:pPr>
            <a:r>
              <a:rPr lang="en-US" sz="1600" dirty="0" smtClean="0"/>
              <a:t>395 feet</a:t>
            </a:r>
          </a:p>
          <a:p>
            <a:pPr marL="1714500" lvl="3" indent="-342900">
              <a:buFont typeface="+mj-lt"/>
              <a:buAutoNum type="alphaUcPeriod"/>
            </a:pPr>
            <a:r>
              <a:rPr lang="en-US" sz="1600" dirty="0" smtClean="0"/>
              <a:t>405 feet</a:t>
            </a:r>
          </a:p>
          <a:p>
            <a:pPr marL="1714500" lvl="3" indent="-342900">
              <a:buFont typeface="+mj-lt"/>
              <a:buAutoNum type="alphaUcPeriod"/>
            </a:pPr>
            <a:r>
              <a:rPr lang="en-US" sz="1600" dirty="0" smtClean="0"/>
              <a:t>420 feet</a:t>
            </a:r>
          </a:p>
          <a:p>
            <a:pPr marL="1714500" lvl="3" indent="-342900">
              <a:buFont typeface="+mj-lt"/>
              <a:buAutoNum type="alphaUcPeriod"/>
            </a:pPr>
            <a:r>
              <a:rPr lang="en-US" sz="1600" dirty="0" smtClean="0"/>
              <a:t>1155 feet</a:t>
            </a:r>
          </a:p>
        </p:txBody>
      </p:sp>
    </p:spTree>
    <p:extLst>
      <p:ext uri="{BB962C8B-B14F-4D97-AF65-F5344CB8AC3E}">
        <p14:creationId xmlns:p14="http://schemas.microsoft.com/office/powerpoint/2010/main" val="2564606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Before the Test</a:t>
            </a:r>
            <a:endParaRPr lang="en-US" dirty="0"/>
          </a:p>
        </p:txBody>
      </p:sp>
      <p:sp>
        <p:nvSpPr>
          <p:cNvPr id="3" name="Content Placeholder 2"/>
          <p:cNvSpPr>
            <a:spLocks noGrp="1"/>
          </p:cNvSpPr>
          <p:nvPr>
            <p:ph idx="1"/>
          </p:nvPr>
        </p:nvSpPr>
        <p:spPr>
          <a:xfrm>
            <a:off x="1251678" y="1661375"/>
            <a:ext cx="10178322" cy="4218217"/>
          </a:xfrm>
        </p:spPr>
        <p:txBody>
          <a:bodyPr>
            <a:noAutofit/>
          </a:bodyPr>
          <a:lstStyle/>
          <a:p>
            <a:r>
              <a:rPr lang="en-US" sz="3600" dirty="0" smtClean="0"/>
              <a:t>Be Prepared</a:t>
            </a:r>
          </a:p>
          <a:p>
            <a:pPr lvl="1"/>
            <a:r>
              <a:rPr lang="en-US" sz="3200" dirty="0" smtClean="0"/>
              <a:t>Study and practice during your training period.  </a:t>
            </a:r>
            <a:endParaRPr lang="en-US" sz="3200" dirty="0"/>
          </a:p>
          <a:p>
            <a:pPr lvl="2"/>
            <a:r>
              <a:rPr lang="en-US" sz="2800" dirty="0" smtClean="0"/>
              <a:t>Take several practice exams to find your strengths and weaknesses.  Get to know yourself.</a:t>
            </a:r>
          </a:p>
          <a:p>
            <a:pPr lvl="2"/>
            <a:r>
              <a:rPr lang="en-US" sz="2800" dirty="0" smtClean="0"/>
              <a:t>Practice the timing on each section</a:t>
            </a:r>
          </a:p>
          <a:p>
            <a:pPr lvl="2"/>
            <a:r>
              <a:rPr lang="en-US" sz="2800" dirty="0" smtClean="0"/>
              <a:t>Stay organized and on top of studying</a:t>
            </a:r>
          </a:p>
          <a:p>
            <a:pPr lvl="2"/>
            <a:r>
              <a:rPr lang="en-US" sz="2800" dirty="0" smtClean="0"/>
              <a:t>Gain reading fluency by reading EVERY DAY. </a:t>
            </a:r>
          </a:p>
          <a:p>
            <a:pPr lvl="2"/>
            <a:r>
              <a:rPr lang="en-US" sz="2800" dirty="0" smtClean="0"/>
              <a:t>Find the calculator you are planning on using and become accustom to its functions. </a:t>
            </a:r>
            <a:endParaRPr lang="en-US" sz="2800" dirty="0"/>
          </a:p>
        </p:txBody>
      </p:sp>
    </p:spTree>
    <p:extLst>
      <p:ext uri="{BB962C8B-B14F-4D97-AF65-F5344CB8AC3E}">
        <p14:creationId xmlns:p14="http://schemas.microsoft.com/office/powerpoint/2010/main" val="1693991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Test Strategies</a:t>
            </a:r>
            <a:endParaRPr lang="en-US" dirty="0"/>
          </a:p>
        </p:txBody>
      </p:sp>
      <p:sp>
        <p:nvSpPr>
          <p:cNvPr id="3" name="Content Placeholder 2"/>
          <p:cNvSpPr>
            <a:spLocks noGrp="1"/>
          </p:cNvSpPr>
          <p:nvPr>
            <p:ph idx="1"/>
          </p:nvPr>
        </p:nvSpPr>
        <p:spPr>
          <a:xfrm>
            <a:off x="1251678" y="1874518"/>
            <a:ext cx="10178322" cy="4449010"/>
          </a:xfrm>
        </p:spPr>
        <p:txBody>
          <a:bodyPr>
            <a:normAutofit/>
          </a:bodyPr>
          <a:lstStyle/>
          <a:p>
            <a:r>
              <a:rPr lang="en-US" dirty="0" smtClean="0"/>
              <a:t>Beware the “Red Herring”</a:t>
            </a:r>
          </a:p>
          <a:p>
            <a:pPr lvl="1"/>
            <a:r>
              <a:rPr lang="en-US" dirty="0" smtClean="0"/>
              <a:t>Answer the question that is being asked.  Cross out any irrelevant information given in the question.  Complete all the steps in the problem – don’t quit early.  </a:t>
            </a:r>
          </a:p>
          <a:p>
            <a:pPr lvl="1"/>
            <a:r>
              <a:rPr lang="en-US" dirty="0" smtClean="0"/>
              <a:t>Example: This year 75% of the employees at Marco’s Burger Palace made contributions to a voluntary charity fund.  Last year, 2/3 of the employees contributed.  If there are now 2100 employees, how many contributed to the charity fund this year?</a:t>
            </a:r>
          </a:p>
          <a:p>
            <a:pPr marL="1257300" lvl="2" indent="-342900">
              <a:buFont typeface="+mj-lt"/>
              <a:buAutoNum type="alphaUcPeriod"/>
            </a:pPr>
            <a:r>
              <a:rPr lang="en-US" dirty="0" smtClean="0"/>
              <a:t>525</a:t>
            </a:r>
          </a:p>
          <a:p>
            <a:pPr marL="1257300" lvl="2" indent="-342900">
              <a:buFont typeface="+mj-lt"/>
              <a:buAutoNum type="alphaUcPeriod"/>
            </a:pPr>
            <a:r>
              <a:rPr lang="en-US" dirty="0" smtClean="0"/>
              <a:t>1400</a:t>
            </a:r>
          </a:p>
          <a:p>
            <a:pPr marL="1257300" lvl="2" indent="-342900">
              <a:buFont typeface="+mj-lt"/>
              <a:buAutoNum type="alphaUcPeriod"/>
            </a:pPr>
            <a:r>
              <a:rPr lang="en-US" dirty="0" smtClean="0"/>
              <a:t>1575</a:t>
            </a:r>
          </a:p>
          <a:p>
            <a:pPr marL="1257300" lvl="2" indent="-342900">
              <a:buFont typeface="+mj-lt"/>
              <a:buAutoNum type="alphaUcPeriod"/>
            </a:pPr>
            <a:r>
              <a:rPr lang="en-US" dirty="0" smtClean="0"/>
              <a:t>1800</a:t>
            </a:r>
          </a:p>
          <a:p>
            <a:pPr marL="1257300" lvl="2" indent="-342900">
              <a:buFont typeface="+mj-lt"/>
              <a:buAutoNum type="alphaUcPeriod"/>
            </a:pPr>
            <a:r>
              <a:rPr lang="en-US" dirty="0" smtClean="0"/>
              <a:t>2245</a:t>
            </a:r>
          </a:p>
        </p:txBody>
      </p:sp>
    </p:spTree>
    <p:extLst>
      <p:ext uri="{BB962C8B-B14F-4D97-AF65-F5344CB8AC3E}">
        <p14:creationId xmlns:p14="http://schemas.microsoft.com/office/powerpoint/2010/main" val="2759697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Test Strategies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251678" y="1990428"/>
                <a:ext cx="10178322" cy="4449010"/>
              </a:xfrm>
            </p:spPr>
            <p:txBody>
              <a:bodyPr>
                <a:normAutofit/>
              </a:bodyPr>
              <a:lstStyle/>
              <a:p>
                <a:r>
                  <a:rPr lang="en-US" dirty="0" smtClean="0"/>
                  <a:t>Check the choices</a:t>
                </a:r>
              </a:p>
              <a:p>
                <a:pPr lvl="1"/>
                <a:r>
                  <a:rPr lang="en-US" dirty="0" smtClean="0"/>
                  <a:t>Take a quick peek at the choices as you read the problem.  They can provide clues about how to proceed.  </a:t>
                </a:r>
              </a:p>
              <a:p>
                <a:pPr lvl="1"/>
                <a:r>
                  <a:rPr lang="en-US" dirty="0" smtClean="0"/>
                  <a:t>Example:  A 6-inch by 8-inch rectangle is inscribed in a circle.  What is the area of the circle in square inches?</a:t>
                </a:r>
              </a:p>
              <a:p>
                <a:pPr marL="1257300" lvl="2" indent="-342900">
                  <a:buFont typeface="+mj-lt"/>
                  <a:buAutoNum type="alphaUcPeriod"/>
                </a:pPr>
                <a:r>
                  <a:rPr lang="en-US" dirty="0" smtClean="0"/>
                  <a:t>5</a:t>
                </a:r>
                <a14:m>
                  <m:oMath xmlns:m="http://schemas.openxmlformats.org/officeDocument/2006/math">
                    <m:r>
                      <a:rPr lang="en-US" i="1" smtClean="0">
                        <a:latin typeface="Cambria Math" panose="02040503050406030204" pitchFamily="18" charset="0"/>
                        <a:ea typeface="Cambria Math" panose="02040503050406030204" pitchFamily="18" charset="0"/>
                      </a:rPr>
                      <m:t>𝜋</m:t>
                    </m:r>
                  </m:oMath>
                </a14:m>
                <a:endParaRPr lang="en-US" dirty="0" smtClean="0"/>
              </a:p>
              <a:p>
                <a:pPr marL="1257300" lvl="2" indent="-342900">
                  <a:buFont typeface="+mj-lt"/>
                  <a:buAutoNum type="alphaUcPeriod"/>
                </a:pPr>
                <a:r>
                  <a:rPr lang="en-US" dirty="0" smtClean="0"/>
                  <a:t>16</a:t>
                </a:r>
                <a14:m>
                  <m:oMath xmlns:m="http://schemas.openxmlformats.org/officeDocument/2006/math">
                    <m:r>
                      <a:rPr lang="en-US" i="1">
                        <a:latin typeface="Cambria Math" panose="02040503050406030204" pitchFamily="18" charset="0"/>
                        <a:ea typeface="Cambria Math" panose="02040503050406030204" pitchFamily="18" charset="0"/>
                      </a:rPr>
                      <m:t>𝜋</m:t>
                    </m:r>
                  </m:oMath>
                </a14:m>
                <a:endParaRPr lang="en-US" dirty="0" smtClean="0"/>
              </a:p>
              <a:p>
                <a:pPr marL="1257300" lvl="2" indent="-342900">
                  <a:buFont typeface="+mj-lt"/>
                  <a:buAutoNum type="alphaUcPeriod"/>
                </a:pPr>
                <a:r>
                  <a:rPr lang="en-US" dirty="0" smtClean="0"/>
                  <a:t>25</a:t>
                </a:r>
                <a14:m>
                  <m:oMath xmlns:m="http://schemas.openxmlformats.org/officeDocument/2006/math">
                    <m:r>
                      <a:rPr lang="en-US" i="1">
                        <a:latin typeface="Cambria Math" panose="02040503050406030204" pitchFamily="18" charset="0"/>
                        <a:ea typeface="Cambria Math" panose="02040503050406030204" pitchFamily="18" charset="0"/>
                      </a:rPr>
                      <m:t>𝜋</m:t>
                    </m:r>
                  </m:oMath>
                </a14:m>
                <a:endParaRPr lang="en-US" dirty="0"/>
              </a:p>
              <a:p>
                <a:pPr marL="1257300" lvl="2" indent="-342900">
                  <a:buFont typeface="+mj-lt"/>
                  <a:buAutoNum type="alphaUcPeriod"/>
                </a:pPr>
                <a:r>
                  <a:rPr lang="en-US" dirty="0" smtClean="0"/>
                  <a:t>48</a:t>
                </a:r>
                <a14:m>
                  <m:oMath xmlns:m="http://schemas.openxmlformats.org/officeDocument/2006/math">
                    <m:r>
                      <a:rPr lang="en-US" i="1">
                        <a:latin typeface="Cambria Math" panose="02040503050406030204" pitchFamily="18" charset="0"/>
                        <a:ea typeface="Cambria Math" panose="02040503050406030204" pitchFamily="18" charset="0"/>
                      </a:rPr>
                      <m:t>𝜋</m:t>
                    </m:r>
                  </m:oMath>
                </a14:m>
                <a:endParaRPr lang="en-US" dirty="0"/>
              </a:p>
              <a:p>
                <a:pPr marL="1257300" lvl="2" indent="-342900">
                  <a:buFont typeface="+mj-lt"/>
                  <a:buAutoNum type="alphaUcPeriod"/>
                </a:pPr>
                <a:r>
                  <a:rPr lang="en-US" dirty="0" smtClean="0"/>
                  <a:t>96</a:t>
                </a:r>
                <a14:m>
                  <m:oMath xmlns:m="http://schemas.openxmlformats.org/officeDocument/2006/math">
                    <m:r>
                      <a:rPr lang="en-US" i="1">
                        <a:latin typeface="Cambria Math" panose="02040503050406030204" pitchFamily="18" charset="0"/>
                        <a:ea typeface="Cambria Math" panose="02040503050406030204" pitchFamily="18" charset="0"/>
                      </a:rPr>
                      <m:t>𝜋</m:t>
                    </m:r>
                  </m:oMath>
                </a14:m>
                <a:endParaRPr lang="en-US" dirty="0"/>
              </a:p>
              <a:p>
                <a:pPr marL="1257300" lvl="2" indent="-342900">
                  <a:buFont typeface="+mj-lt"/>
                  <a:buAutoNum type="alphaUcPeriod"/>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251678" y="1990428"/>
                <a:ext cx="10178322" cy="4449010"/>
              </a:xfrm>
              <a:blipFill rotWithShape="0">
                <a:blip r:embed="rId2"/>
                <a:stretch>
                  <a:fillRect l="-539" t="-686" r="-1018"/>
                </a:stretch>
              </a:blipFill>
            </p:spPr>
            <p:txBody>
              <a:bodyPr/>
              <a:lstStyle/>
              <a:p>
                <a:r>
                  <a:rPr lang="en-US">
                    <a:noFill/>
                  </a:rPr>
                  <a:t> </a:t>
                </a:r>
              </a:p>
            </p:txBody>
          </p:sp>
        </mc:Fallback>
      </mc:AlternateContent>
    </p:spTree>
    <p:extLst>
      <p:ext uri="{BB962C8B-B14F-4D97-AF65-F5344CB8AC3E}">
        <p14:creationId xmlns:p14="http://schemas.microsoft.com/office/powerpoint/2010/main" val="4103960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Test Strategies</a:t>
            </a:r>
            <a:endParaRPr lang="en-US" dirty="0"/>
          </a:p>
        </p:txBody>
      </p:sp>
      <p:sp>
        <p:nvSpPr>
          <p:cNvPr id="3" name="Content Placeholder 2"/>
          <p:cNvSpPr>
            <a:spLocks noGrp="1"/>
          </p:cNvSpPr>
          <p:nvPr>
            <p:ph idx="1"/>
          </p:nvPr>
        </p:nvSpPr>
        <p:spPr>
          <a:xfrm>
            <a:off x="1251678" y="1990428"/>
            <a:ext cx="10178322" cy="4449010"/>
          </a:xfrm>
        </p:spPr>
        <p:txBody>
          <a:bodyPr>
            <a:normAutofit/>
          </a:bodyPr>
          <a:lstStyle/>
          <a:p>
            <a:r>
              <a:rPr lang="en-US" dirty="0" smtClean="0"/>
              <a:t>Backsolve</a:t>
            </a:r>
            <a:endParaRPr lang="en-US" dirty="0"/>
          </a:p>
          <a:p>
            <a:pPr lvl="1"/>
            <a:r>
              <a:rPr lang="en-US" dirty="0" smtClean="0"/>
              <a:t>Test the answers.  When trying answer choices, start with the middle value.  Because the answers are arranged in order, you can eliminate answer choices based on if the middle value is too high or too low. </a:t>
            </a:r>
          </a:p>
          <a:p>
            <a:pPr lvl="1"/>
            <a:r>
              <a:rPr lang="en-US" dirty="0" smtClean="0"/>
              <a:t>Example: There are 8 passengers on a small boat, who have paid a total of $900 for the trip.  If an economy ticket costs $100 and a first-class ticket costs $200, how many first-class tickets were bought?</a:t>
            </a:r>
          </a:p>
          <a:p>
            <a:pPr marL="1257300" lvl="2" indent="-342900">
              <a:buFont typeface="+mj-lt"/>
              <a:buAutoNum type="alphaUcPeriod"/>
            </a:pPr>
            <a:r>
              <a:rPr lang="en-US" dirty="0" smtClean="0"/>
              <a:t>7</a:t>
            </a:r>
          </a:p>
          <a:p>
            <a:pPr marL="1257300" lvl="2" indent="-342900">
              <a:buFont typeface="+mj-lt"/>
              <a:buAutoNum type="alphaUcPeriod"/>
            </a:pPr>
            <a:r>
              <a:rPr lang="en-US" dirty="0" smtClean="0"/>
              <a:t>5</a:t>
            </a:r>
          </a:p>
          <a:p>
            <a:pPr marL="1257300" lvl="2" indent="-342900">
              <a:buFont typeface="+mj-lt"/>
              <a:buAutoNum type="alphaUcPeriod"/>
            </a:pPr>
            <a:r>
              <a:rPr lang="en-US" dirty="0" smtClean="0"/>
              <a:t>4</a:t>
            </a:r>
          </a:p>
          <a:p>
            <a:pPr marL="1257300" lvl="2" indent="-342900">
              <a:buFont typeface="+mj-lt"/>
              <a:buAutoNum type="alphaUcPeriod"/>
            </a:pPr>
            <a:r>
              <a:rPr lang="en-US" dirty="0" smtClean="0"/>
              <a:t>2</a:t>
            </a:r>
          </a:p>
          <a:p>
            <a:pPr marL="1257300" lvl="2" indent="-342900">
              <a:buFont typeface="+mj-lt"/>
              <a:buAutoNum type="alphaUcPeriod"/>
            </a:pPr>
            <a:r>
              <a:rPr lang="en-US" dirty="0"/>
              <a:t>1</a:t>
            </a:r>
            <a:endParaRPr lang="en-US" dirty="0" smtClean="0"/>
          </a:p>
        </p:txBody>
      </p:sp>
    </p:spTree>
    <p:extLst>
      <p:ext uri="{BB962C8B-B14F-4D97-AF65-F5344CB8AC3E}">
        <p14:creationId xmlns:p14="http://schemas.microsoft.com/office/powerpoint/2010/main" val="3368499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Test Strategies</a:t>
            </a:r>
            <a:endParaRPr lang="en-US" dirty="0"/>
          </a:p>
        </p:txBody>
      </p:sp>
      <p:sp>
        <p:nvSpPr>
          <p:cNvPr id="3" name="Content Placeholder 2"/>
          <p:cNvSpPr>
            <a:spLocks noGrp="1"/>
          </p:cNvSpPr>
          <p:nvPr>
            <p:ph idx="1"/>
          </p:nvPr>
        </p:nvSpPr>
        <p:spPr>
          <a:xfrm>
            <a:off x="1251678" y="1990428"/>
            <a:ext cx="10178322" cy="4449010"/>
          </a:xfrm>
        </p:spPr>
        <p:txBody>
          <a:bodyPr>
            <a:normAutofit/>
          </a:bodyPr>
          <a:lstStyle/>
          <a:p>
            <a:r>
              <a:rPr lang="en-US" dirty="0" smtClean="0"/>
              <a:t>Use Stand-Ins</a:t>
            </a:r>
          </a:p>
          <a:p>
            <a:pPr lvl="1"/>
            <a:r>
              <a:rPr lang="en-US" dirty="0" smtClean="0"/>
              <a:t>Plug in numbers at random.  Use this strategy when you have variables in the question and some of the same variables in the answer choices.  Simplify the answer choices by substituting numbers for the variables.  </a:t>
            </a:r>
          </a:p>
          <a:p>
            <a:pPr lvl="1"/>
            <a:r>
              <a:rPr lang="en-US" dirty="0" smtClean="0"/>
              <a:t>Example:</a:t>
            </a:r>
            <a:r>
              <a:rPr lang="en-US" dirty="0"/>
              <a:t>  </a:t>
            </a:r>
            <a:r>
              <a:rPr lang="en-US" dirty="0" smtClean="0"/>
              <a:t>Which of the following statements is always true for all real numbers</a:t>
            </a:r>
            <a:r>
              <a:rPr lang="en-US" i="1" dirty="0" smtClean="0"/>
              <a:t> a </a:t>
            </a:r>
            <a:r>
              <a:rPr lang="en-US" dirty="0" smtClean="0"/>
              <a:t>and </a:t>
            </a:r>
            <a:r>
              <a:rPr lang="en-US" i="1" dirty="0" smtClean="0"/>
              <a:t>b</a:t>
            </a:r>
            <a:r>
              <a:rPr lang="en-US" dirty="0" smtClean="0"/>
              <a:t>?</a:t>
            </a:r>
          </a:p>
          <a:p>
            <a:pPr marL="1257300" lvl="2" indent="-342900">
              <a:buFont typeface="+mj-lt"/>
              <a:buAutoNum type="alphaUcPeriod"/>
            </a:pPr>
            <a:r>
              <a:rPr lang="en-US" dirty="0" smtClean="0"/>
              <a:t>a – b = b – a</a:t>
            </a:r>
          </a:p>
          <a:p>
            <a:pPr marL="1257300" lvl="2" indent="-342900">
              <a:buFont typeface="+mj-lt"/>
              <a:buAutoNum type="alphaUcPeriod"/>
            </a:pPr>
            <a:r>
              <a:rPr lang="en-US" dirty="0" smtClean="0"/>
              <a:t>ab = ba</a:t>
            </a:r>
          </a:p>
          <a:p>
            <a:pPr marL="1257300" lvl="2" indent="-342900">
              <a:buFont typeface="+mj-lt"/>
              <a:buAutoNum type="alphaUcPeriod"/>
            </a:pPr>
            <a:r>
              <a:rPr lang="en-US" dirty="0" smtClean="0"/>
              <a:t>a/b = b/a</a:t>
            </a:r>
          </a:p>
          <a:p>
            <a:pPr marL="1257300" lvl="2" indent="-342900">
              <a:buFont typeface="+mj-lt"/>
              <a:buAutoNum type="alphaUcPeriod"/>
            </a:pPr>
            <a:r>
              <a:rPr lang="en-US" dirty="0" smtClean="0"/>
              <a:t>2a = 2b</a:t>
            </a:r>
          </a:p>
        </p:txBody>
      </p:sp>
    </p:spTree>
    <p:extLst>
      <p:ext uri="{BB962C8B-B14F-4D97-AF65-F5344CB8AC3E}">
        <p14:creationId xmlns:p14="http://schemas.microsoft.com/office/powerpoint/2010/main" val="3349664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Test Strategies</a:t>
            </a:r>
          </a:p>
        </p:txBody>
      </p:sp>
      <p:sp>
        <p:nvSpPr>
          <p:cNvPr id="3" name="Content Placeholder 2"/>
          <p:cNvSpPr>
            <a:spLocks noGrp="1"/>
          </p:cNvSpPr>
          <p:nvPr>
            <p:ph idx="1"/>
          </p:nvPr>
        </p:nvSpPr>
        <p:spPr/>
        <p:txBody>
          <a:bodyPr/>
          <a:lstStyle/>
          <a:p>
            <a:r>
              <a:rPr lang="en-US" dirty="0" smtClean="0"/>
              <a:t>Simplify the Question</a:t>
            </a:r>
          </a:p>
          <a:p>
            <a:pPr lvl="1"/>
            <a:r>
              <a:rPr lang="en-US" dirty="0" smtClean="0"/>
              <a:t>When reading word problems, translate them into mathematical equations and then use substitution. </a:t>
            </a:r>
          </a:p>
          <a:p>
            <a:pPr lvl="1"/>
            <a:r>
              <a:rPr lang="en-US" dirty="0" smtClean="0"/>
              <a:t>Example:  The cost of a hamburger and a soft drink together is $2.10.  The cost of 2 hamburgers and a soft drink together is $3.50.  What is the cost of a soft drink:</a:t>
            </a:r>
          </a:p>
          <a:p>
            <a:pPr marL="1257300" lvl="2" indent="-342900">
              <a:buFont typeface="+mj-lt"/>
              <a:buAutoNum type="alphaUcPeriod"/>
            </a:pPr>
            <a:r>
              <a:rPr lang="en-US" dirty="0" smtClean="0"/>
              <a:t>$0.50</a:t>
            </a:r>
          </a:p>
          <a:p>
            <a:pPr marL="1257300" lvl="2" indent="-342900">
              <a:buFont typeface="+mj-lt"/>
              <a:buAutoNum type="alphaUcPeriod"/>
            </a:pPr>
            <a:r>
              <a:rPr lang="en-US" dirty="0" smtClean="0"/>
              <a:t>$0.55</a:t>
            </a:r>
          </a:p>
          <a:p>
            <a:pPr marL="1257300" lvl="2" indent="-342900">
              <a:buFont typeface="+mj-lt"/>
              <a:buAutoNum type="alphaUcPeriod"/>
            </a:pPr>
            <a:r>
              <a:rPr lang="en-US" dirty="0" smtClean="0"/>
              <a:t>$0.70</a:t>
            </a:r>
          </a:p>
          <a:p>
            <a:pPr marL="1257300" lvl="2" indent="-342900">
              <a:buFont typeface="+mj-lt"/>
              <a:buAutoNum type="alphaUcPeriod"/>
            </a:pPr>
            <a:r>
              <a:rPr lang="en-US" dirty="0" smtClean="0"/>
              <a:t>$1.05</a:t>
            </a:r>
          </a:p>
          <a:p>
            <a:pPr marL="1257300" lvl="2" indent="-342900">
              <a:buFont typeface="+mj-lt"/>
              <a:buAutoNum type="alphaUcPeriod"/>
            </a:pPr>
            <a:r>
              <a:rPr lang="en-US" dirty="0" smtClean="0"/>
              <a:t>$1.40</a:t>
            </a:r>
            <a:endParaRPr lang="en-US" dirty="0"/>
          </a:p>
        </p:txBody>
      </p:sp>
    </p:spTree>
    <p:extLst>
      <p:ext uri="{BB962C8B-B14F-4D97-AF65-F5344CB8AC3E}">
        <p14:creationId xmlns:p14="http://schemas.microsoft.com/office/powerpoint/2010/main" val="3694862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Test Strategies</a:t>
            </a:r>
          </a:p>
        </p:txBody>
      </p:sp>
      <p:sp>
        <p:nvSpPr>
          <p:cNvPr id="3" name="Content Placeholder 2"/>
          <p:cNvSpPr>
            <a:spLocks noGrp="1"/>
          </p:cNvSpPr>
          <p:nvPr>
            <p:ph idx="1"/>
          </p:nvPr>
        </p:nvSpPr>
        <p:spPr>
          <a:xfrm>
            <a:off x="1251678" y="2389032"/>
            <a:ext cx="10178322" cy="4037526"/>
          </a:xfrm>
        </p:spPr>
        <p:txBody>
          <a:bodyPr>
            <a:normAutofit/>
          </a:bodyPr>
          <a:lstStyle/>
          <a:p>
            <a:r>
              <a:rPr lang="en-US" dirty="0" smtClean="0"/>
              <a:t>Process of Elimination</a:t>
            </a:r>
          </a:p>
          <a:p>
            <a:pPr lvl="1"/>
            <a:r>
              <a:rPr lang="en-US" dirty="0" smtClean="0"/>
              <a:t>Test writers often construct their incorrect answers not to be reasonable but to anticipate common errors that are made by students in a hurry.  Watch out on multiple step problems. </a:t>
            </a:r>
          </a:p>
          <a:p>
            <a:pPr lvl="1"/>
            <a:r>
              <a:rPr lang="en-US" dirty="0" smtClean="0"/>
              <a:t>Example: Scoobie buys a coat from a catalog, priced at $140.  There is also an $8 shipping charge and a $2 handling fee.  If there were a 10% sales tax on the entire amount, what would be the total cost of buying the coat?</a:t>
            </a:r>
          </a:p>
          <a:p>
            <a:pPr marL="1257300" lvl="2" indent="-342900">
              <a:buFont typeface="+mj-lt"/>
              <a:buAutoNum type="alphaUcPeriod"/>
            </a:pPr>
            <a:r>
              <a:rPr lang="en-US" dirty="0" smtClean="0"/>
              <a:t>$15</a:t>
            </a:r>
          </a:p>
          <a:p>
            <a:pPr marL="1257300" lvl="2" indent="-342900">
              <a:buFont typeface="+mj-lt"/>
              <a:buAutoNum type="alphaUcPeriod"/>
            </a:pPr>
            <a:r>
              <a:rPr lang="en-US" dirty="0" smtClean="0"/>
              <a:t>$135</a:t>
            </a:r>
          </a:p>
          <a:p>
            <a:pPr marL="1257300" lvl="2" indent="-342900">
              <a:buFont typeface="+mj-lt"/>
              <a:buAutoNum type="alphaUcPeriod"/>
            </a:pPr>
            <a:r>
              <a:rPr lang="en-US" dirty="0" smtClean="0"/>
              <a:t>$150</a:t>
            </a:r>
          </a:p>
          <a:p>
            <a:pPr marL="1257300" lvl="2" indent="-342900">
              <a:buFont typeface="+mj-lt"/>
              <a:buAutoNum type="alphaUcPeriod"/>
            </a:pPr>
            <a:r>
              <a:rPr lang="en-US" dirty="0" smtClean="0"/>
              <a:t>$160</a:t>
            </a:r>
          </a:p>
          <a:p>
            <a:pPr marL="1257300" lvl="2" indent="-342900">
              <a:buFont typeface="+mj-lt"/>
              <a:buAutoNum type="alphaUcPeriod"/>
            </a:pPr>
            <a:r>
              <a:rPr lang="en-US" dirty="0" smtClean="0"/>
              <a:t>$165</a:t>
            </a:r>
            <a:endParaRPr lang="en-US" dirty="0"/>
          </a:p>
        </p:txBody>
      </p:sp>
    </p:spTree>
    <p:extLst>
      <p:ext uri="{BB962C8B-B14F-4D97-AF65-F5344CB8AC3E}">
        <p14:creationId xmlns:p14="http://schemas.microsoft.com/office/powerpoint/2010/main" val="2729668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Test Strategies</a:t>
            </a:r>
          </a:p>
        </p:txBody>
      </p:sp>
      <p:sp>
        <p:nvSpPr>
          <p:cNvPr id="3" name="Content Placeholder 2"/>
          <p:cNvSpPr>
            <a:spLocks noGrp="1"/>
          </p:cNvSpPr>
          <p:nvPr>
            <p:ph idx="1"/>
          </p:nvPr>
        </p:nvSpPr>
        <p:spPr/>
        <p:txBody>
          <a:bodyPr/>
          <a:lstStyle/>
          <a:p>
            <a:r>
              <a:rPr lang="en-US" dirty="0" smtClean="0"/>
              <a:t>Measurement</a:t>
            </a:r>
          </a:p>
          <a:p>
            <a:pPr lvl="1"/>
            <a:r>
              <a:rPr lang="en-US" dirty="0" smtClean="0"/>
              <a:t>When you are at a loss of how to do a geometry calculation, especially when you see diagrams, make a measurement and compare it to the given answers.  You can use the side of your paper as a ruler. </a:t>
            </a:r>
          </a:p>
          <a:p>
            <a:pPr lvl="1"/>
            <a:r>
              <a:rPr lang="en-US" dirty="0" smtClean="0"/>
              <a:t>For example, if you are trying to find the diagonal of a rectangle, you can measure one side and determine if the diagonal is larger or smaller than the side.  </a:t>
            </a:r>
            <a:endParaRPr lang="en-US" dirty="0"/>
          </a:p>
        </p:txBody>
      </p:sp>
    </p:spTree>
    <p:extLst>
      <p:ext uri="{BB962C8B-B14F-4D97-AF65-F5344CB8AC3E}">
        <p14:creationId xmlns:p14="http://schemas.microsoft.com/office/powerpoint/2010/main" val="4137443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Test Strategies</a:t>
            </a:r>
          </a:p>
        </p:txBody>
      </p:sp>
      <p:sp>
        <p:nvSpPr>
          <p:cNvPr id="3" name="Content Placeholder 2"/>
          <p:cNvSpPr>
            <a:spLocks noGrp="1"/>
          </p:cNvSpPr>
          <p:nvPr>
            <p:ph idx="1"/>
          </p:nvPr>
        </p:nvSpPr>
        <p:spPr/>
        <p:txBody>
          <a:bodyPr>
            <a:noAutofit/>
          </a:bodyPr>
          <a:lstStyle/>
          <a:p>
            <a:r>
              <a:rPr lang="en-US" sz="2800" dirty="0" smtClean="0"/>
              <a:t>Avoid the “Monster”</a:t>
            </a:r>
          </a:p>
          <a:p>
            <a:pPr lvl="1"/>
            <a:r>
              <a:rPr lang="en-US" sz="2400" dirty="0" smtClean="0"/>
              <a:t>If you are strictly guessing and you find four relatively simple answer choices with a fifth choice that is very large, very small, or very different, avoid the fifth choice.  </a:t>
            </a:r>
          </a:p>
          <a:p>
            <a:r>
              <a:rPr lang="en-US" sz="2800" dirty="0" smtClean="0"/>
              <a:t>Choose your favorite letter and stick with it</a:t>
            </a:r>
          </a:p>
          <a:p>
            <a:pPr lvl="1"/>
            <a:r>
              <a:rPr lang="en-US" sz="2400" dirty="0" smtClean="0"/>
              <a:t>If you are strictly guessing, pick one choice and stick with it.  Statistically you have a greater chance of getting it right by sticking with the same answer. </a:t>
            </a:r>
            <a:endParaRPr lang="en-US" sz="2400" dirty="0"/>
          </a:p>
        </p:txBody>
      </p:sp>
    </p:spTree>
    <p:extLst>
      <p:ext uri="{BB962C8B-B14F-4D97-AF65-F5344CB8AC3E}">
        <p14:creationId xmlns:p14="http://schemas.microsoft.com/office/powerpoint/2010/main" val="1362599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Before the Test</a:t>
            </a:r>
            <a:endParaRPr lang="en-US" dirty="0"/>
          </a:p>
        </p:txBody>
      </p:sp>
      <p:sp>
        <p:nvSpPr>
          <p:cNvPr id="3" name="Content Placeholder 2"/>
          <p:cNvSpPr>
            <a:spLocks noGrp="1"/>
          </p:cNvSpPr>
          <p:nvPr>
            <p:ph idx="1"/>
          </p:nvPr>
        </p:nvSpPr>
        <p:spPr>
          <a:xfrm>
            <a:off x="1251678" y="1661375"/>
            <a:ext cx="10178322" cy="4610636"/>
          </a:xfrm>
        </p:spPr>
        <p:txBody>
          <a:bodyPr>
            <a:noAutofit/>
          </a:bodyPr>
          <a:lstStyle/>
          <a:p>
            <a:r>
              <a:rPr lang="en-US" sz="3600" dirty="0" smtClean="0"/>
              <a:t>Be Prepared</a:t>
            </a:r>
          </a:p>
          <a:p>
            <a:pPr lvl="1"/>
            <a:r>
              <a:rPr lang="en-US" sz="3200" dirty="0" smtClean="0"/>
              <a:t>Study and practice during your training period. </a:t>
            </a:r>
          </a:p>
          <a:p>
            <a:pPr lvl="1"/>
            <a:r>
              <a:rPr lang="en-US" dirty="0"/>
              <a:t>You can get a rough idea of how long you’ll need to study by calculating the difference between your target score and your current score. To determine your current score, use the score from your last ACT, or if you haven’t taken the ACT yet, take an official practice test simulating a real test situation.</a:t>
            </a:r>
          </a:p>
          <a:p>
            <a:pPr lvl="1"/>
            <a:r>
              <a:rPr lang="en-US" dirty="0"/>
              <a:t>Here’s an estimated breakdown of point improvement per number of study hours for the ACT:</a:t>
            </a:r>
          </a:p>
          <a:p>
            <a:pPr lvl="2"/>
            <a:r>
              <a:rPr lang="en-US" dirty="0"/>
              <a:t>0-1 point improvement: 10 hours</a:t>
            </a:r>
          </a:p>
          <a:p>
            <a:pPr lvl="2"/>
            <a:r>
              <a:rPr lang="en-US" dirty="0"/>
              <a:t>1-2 point improvement: 20 hours</a:t>
            </a:r>
          </a:p>
          <a:p>
            <a:pPr lvl="2"/>
            <a:r>
              <a:rPr lang="en-US" dirty="0"/>
              <a:t>2-4 point improvement: 40 hours</a:t>
            </a:r>
          </a:p>
          <a:p>
            <a:pPr lvl="2"/>
            <a:r>
              <a:rPr lang="en-US" dirty="0"/>
              <a:t>4-6 point improvement: 80 hours</a:t>
            </a:r>
          </a:p>
          <a:p>
            <a:pPr lvl="2"/>
            <a:r>
              <a:rPr lang="en-US" dirty="0"/>
              <a:t>6-9 point improvement: 150 hours+</a:t>
            </a:r>
          </a:p>
          <a:p>
            <a:pPr marL="914400" lvl="2" indent="0">
              <a:buNone/>
            </a:pPr>
            <a:endParaRPr lang="en-US" sz="3000" dirty="0"/>
          </a:p>
        </p:txBody>
      </p:sp>
    </p:spTree>
    <p:extLst>
      <p:ext uri="{BB962C8B-B14F-4D97-AF65-F5344CB8AC3E}">
        <p14:creationId xmlns:p14="http://schemas.microsoft.com/office/powerpoint/2010/main" val="2350831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Night Before the Test</a:t>
            </a:r>
            <a:endParaRPr lang="en-US" dirty="0"/>
          </a:p>
        </p:txBody>
      </p:sp>
      <p:sp>
        <p:nvSpPr>
          <p:cNvPr id="3" name="Content Placeholder 2"/>
          <p:cNvSpPr>
            <a:spLocks noGrp="1"/>
          </p:cNvSpPr>
          <p:nvPr>
            <p:ph idx="1"/>
          </p:nvPr>
        </p:nvSpPr>
        <p:spPr>
          <a:xfrm>
            <a:off x="1251678" y="1687132"/>
            <a:ext cx="10178322" cy="4610637"/>
          </a:xfrm>
        </p:spPr>
        <p:txBody>
          <a:bodyPr>
            <a:normAutofit lnSpcReduction="10000"/>
          </a:bodyPr>
          <a:lstStyle/>
          <a:p>
            <a:r>
              <a:rPr lang="en-US" sz="2600" dirty="0" smtClean="0"/>
              <a:t>Pack your bag</a:t>
            </a:r>
          </a:p>
          <a:p>
            <a:pPr lvl="1"/>
            <a:r>
              <a:rPr lang="en-US" sz="2200" dirty="0" smtClean="0"/>
              <a:t>Don’t forget ACT essentials.</a:t>
            </a:r>
          </a:p>
          <a:p>
            <a:pPr lvl="2"/>
            <a:r>
              <a:rPr lang="en-US" sz="1900" dirty="0" smtClean="0"/>
              <a:t>Extra #2 Pencils</a:t>
            </a:r>
          </a:p>
          <a:p>
            <a:pPr lvl="2"/>
            <a:r>
              <a:rPr lang="en-US" sz="1900" dirty="0" smtClean="0"/>
              <a:t>Calculator</a:t>
            </a:r>
          </a:p>
          <a:p>
            <a:pPr lvl="2"/>
            <a:r>
              <a:rPr lang="en-US" sz="1900" dirty="0" smtClean="0"/>
              <a:t>Admission Ticket</a:t>
            </a:r>
          </a:p>
          <a:p>
            <a:pPr lvl="2"/>
            <a:r>
              <a:rPr lang="en-US" sz="1900" dirty="0" smtClean="0"/>
              <a:t>ID Card</a:t>
            </a:r>
          </a:p>
          <a:p>
            <a:pPr lvl="2"/>
            <a:r>
              <a:rPr lang="en-US" sz="1900" dirty="0" smtClean="0"/>
              <a:t>Snacks</a:t>
            </a:r>
          </a:p>
          <a:p>
            <a:pPr lvl="2"/>
            <a:r>
              <a:rPr lang="en-US" sz="1900" dirty="0" smtClean="0"/>
              <a:t>Watch</a:t>
            </a:r>
          </a:p>
          <a:p>
            <a:r>
              <a:rPr lang="en-US" sz="2600" dirty="0" smtClean="0"/>
              <a:t>Rest</a:t>
            </a:r>
          </a:p>
          <a:p>
            <a:pPr lvl="1"/>
            <a:r>
              <a:rPr lang="en-US" sz="2200" dirty="0" smtClean="0"/>
              <a:t>Don’t forget to sleep.  Go to bed early the night before the test so that you’re body and mind are refreshed and ready to test. </a:t>
            </a:r>
          </a:p>
          <a:p>
            <a:pPr lvl="1"/>
            <a:endParaRPr lang="en-US" dirty="0"/>
          </a:p>
        </p:txBody>
      </p:sp>
    </p:spTree>
    <p:extLst>
      <p:ext uri="{BB962C8B-B14F-4D97-AF65-F5344CB8AC3E}">
        <p14:creationId xmlns:p14="http://schemas.microsoft.com/office/powerpoint/2010/main" val="3792031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Day</a:t>
            </a:r>
            <a:endParaRPr lang="en-US" dirty="0"/>
          </a:p>
        </p:txBody>
      </p:sp>
      <p:sp>
        <p:nvSpPr>
          <p:cNvPr id="3" name="Content Placeholder 2"/>
          <p:cNvSpPr>
            <a:spLocks noGrp="1"/>
          </p:cNvSpPr>
          <p:nvPr>
            <p:ph idx="1"/>
          </p:nvPr>
        </p:nvSpPr>
        <p:spPr>
          <a:xfrm>
            <a:off x="1251678" y="1738647"/>
            <a:ext cx="10178322" cy="4829577"/>
          </a:xfrm>
        </p:spPr>
        <p:txBody>
          <a:bodyPr>
            <a:noAutofit/>
          </a:bodyPr>
          <a:lstStyle/>
          <a:p>
            <a:r>
              <a:rPr lang="en-US" sz="2800" dirty="0" smtClean="0"/>
              <a:t>Wear comfortable clothes</a:t>
            </a:r>
          </a:p>
          <a:p>
            <a:pPr lvl="1"/>
            <a:r>
              <a:rPr lang="en-US" sz="2400" dirty="0" smtClean="0"/>
              <a:t>You don’t want to be thinking about scratchy pants, tight socks, etc.  Make your physical comfort a non issue.  </a:t>
            </a:r>
          </a:p>
          <a:p>
            <a:r>
              <a:rPr lang="en-US" sz="2800" dirty="0" smtClean="0"/>
              <a:t>Fuel your body and brain</a:t>
            </a:r>
          </a:p>
          <a:p>
            <a:pPr lvl="1"/>
            <a:r>
              <a:rPr lang="en-US" sz="2400" dirty="0" smtClean="0"/>
              <a:t>Eat a healthy, protein packed breakfast</a:t>
            </a:r>
          </a:p>
          <a:p>
            <a:pPr lvl="1"/>
            <a:r>
              <a:rPr lang="en-US" sz="2400" dirty="0" smtClean="0"/>
              <a:t>Go light on sugar</a:t>
            </a:r>
          </a:p>
          <a:p>
            <a:pPr lvl="1"/>
            <a:r>
              <a:rPr lang="en-US" sz="2400" dirty="0" smtClean="0"/>
              <a:t>Get your usual amount of caffeine</a:t>
            </a:r>
          </a:p>
          <a:p>
            <a:r>
              <a:rPr lang="en-US" sz="2800" dirty="0" smtClean="0"/>
              <a:t>Read something</a:t>
            </a:r>
          </a:p>
          <a:p>
            <a:pPr lvl="1"/>
            <a:r>
              <a:rPr lang="en-US" sz="2400" dirty="0" smtClean="0"/>
              <a:t>Warm up your brain by reading the newspaper or review some practice material. </a:t>
            </a:r>
            <a:endParaRPr lang="en-US" sz="2400" dirty="0"/>
          </a:p>
        </p:txBody>
      </p:sp>
    </p:spTree>
    <p:extLst>
      <p:ext uri="{BB962C8B-B14F-4D97-AF65-F5344CB8AC3E}">
        <p14:creationId xmlns:p14="http://schemas.microsoft.com/office/powerpoint/2010/main" val="3434493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Test-Taking Strategies</a:t>
            </a:r>
            <a:endParaRPr lang="en-US" dirty="0"/>
          </a:p>
        </p:txBody>
      </p:sp>
      <p:sp>
        <p:nvSpPr>
          <p:cNvPr id="3" name="Content Placeholder 2"/>
          <p:cNvSpPr>
            <a:spLocks noGrp="1"/>
          </p:cNvSpPr>
          <p:nvPr>
            <p:ph idx="1"/>
          </p:nvPr>
        </p:nvSpPr>
        <p:spPr/>
        <p:txBody>
          <a:bodyPr>
            <a:normAutofit lnSpcReduction="10000"/>
          </a:bodyPr>
          <a:lstStyle/>
          <a:p>
            <a:r>
              <a:rPr lang="en-US" sz="3600" b="1" dirty="0" smtClean="0"/>
              <a:t>Relax</a:t>
            </a:r>
          </a:p>
          <a:p>
            <a:pPr lvl="1"/>
            <a:r>
              <a:rPr lang="en-US" sz="2800" dirty="0" smtClean="0"/>
              <a:t>Don’t panic if you are having trouble answering the questions.  You do not have to answer all the questions correctly to get a good score.  Take a few moments to relax if you are stressed, put your pencil down, close your eyes, take deep breaths, and clear your mind.  When you get back to testing you will feel better. </a:t>
            </a:r>
          </a:p>
          <a:p>
            <a:pPr marL="0" indent="0">
              <a:buNone/>
            </a:pPr>
            <a:endParaRPr lang="en-US" dirty="0"/>
          </a:p>
        </p:txBody>
      </p:sp>
    </p:spTree>
    <p:extLst>
      <p:ext uri="{BB962C8B-B14F-4D97-AF65-F5344CB8AC3E}">
        <p14:creationId xmlns:p14="http://schemas.microsoft.com/office/powerpoint/2010/main" val="3806062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Test-Taking Strategies</a:t>
            </a:r>
            <a:endParaRPr lang="en-US" dirty="0"/>
          </a:p>
        </p:txBody>
      </p:sp>
      <p:sp>
        <p:nvSpPr>
          <p:cNvPr id="3" name="Content Placeholder 2"/>
          <p:cNvSpPr>
            <a:spLocks noGrp="1"/>
          </p:cNvSpPr>
          <p:nvPr>
            <p:ph idx="1"/>
          </p:nvPr>
        </p:nvSpPr>
        <p:spPr/>
        <p:txBody>
          <a:bodyPr>
            <a:normAutofit/>
          </a:bodyPr>
          <a:lstStyle/>
          <a:p>
            <a:r>
              <a:rPr lang="en-US" sz="3600" b="1" dirty="0" smtClean="0"/>
              <a:t>Do the easy stuff first</a:t>
            </a:r>
          </a:p>
          <a:p>
            <a:pPr lvl="1"/>
            <a:r>
              <a:rPr lang="en-US" sz="2800" dirty="0" smtClean="0"/>
              <a:t>You do not have to answer the questions from each section in order.  It is better to skip the hard ones in each test section and come back to them later.  Keep moving so that you don’t wast valuable time.  If you get stuck, move on!</a:t>
            </a:r>
          </a:p>
          <a:p>
            <a:pPr marL="0" indent="0">
              <a:buNone/>
            </a:pPr>
            <a:endParaRPr lang="en-US" dirty="0"/>
          </a:p>
        </p:txBody>
      </p:sp>
    </p:spTree>
    <p:extLst>
      <p:ext uri="{BB962C8B-B14F-4D97-AF65-F5344CB8AC3E}">
        <p14:creationId xmlns:p14="http://schemas.microsoft.com/office/powerpoint/2010/main" val="3563198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Test-Taking Strategies</a:t>
            </a:r>
            <a:endParaRPr lang="en-US" dirty="0"/>
          </a:p>
        </p:txBody>
      </p:sp>
      <p:sp>
        <p:nvSpPr>
          <p:cNvPr id="3" name="Content Placeholder 2"/>
          <p:cNvSpPr>
            <a:spLocks noGrp="1"/>
          </p:cNvSpPr>
          <p:nvPr>
            <p:ph idx="1"/>
          </p:nvPr>
        </p:nvSpPr>
        <p:spPr/>
        <p:txBody>
          <a:bodyPr>
            <a:normAutofit lnSpcReduction="10000"/>
          </a:bodyPr>
          <a:lstStyle/>
          <a:p>
            <a:r>
              <a:rPr lang="en-US" sz="3600" b="1" dirty="0" smtClean="0"/>
              <a:t>Use the test booklet</a:t>
            </a:r>
          </a:p>
          <a:p>
            <a:pPr lvl="1"/>
            <a:r>
              <a:rPr lang="en-US" sz="2800" dirty="0" smtClean="0"/>
              <a:t>The booklet is yours to use.  WRITE ON IT! Circle you answer choices, cross you answers you eliminate, and mark questions that you need to come back to later.  If you think the answer choice might work, underline it.  Draw pictures and use the space available to do calculations.  Make notes and marks in the margins of the reading passages. </a:t>
            </a:r>
          </a:p>
          <a:p>
            <a:pPr marL="0" indent="0">
              <a:buNone/>
            </a:pPr>
            <a:endParaRPr lang="en-US" dirty="0"/>
          </a:p>
        </p:txBody>
      </p:sp>
    </p:spTree>
    <p:extLst>
      <p:ext uri="{BB962C8B-B14F-4D97-AF65-F5344CB8AC3E}">
        <p14:creationId xmlns:p14="http://schemas.microsoft.com/office/powerpoint/2010/main" val="3725591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Test-Taking Strategies</a:t>
            </a:r>
            <a:endParaRPr lang="en-US" dirty="0"/>
          </a:p>
        </p:txBody>
      </p:sp>
      <p:sp>
        <p:nvSpPr>
          <p:cNvPr id="3" name="Content Placeholder 2"/>
          <p:cNvSpPr>
            <a:spLocks noGrp="1"/>
          </p:cNvSpPr>
          <p:nvPr>
            <p:ph idx="1"/>
          </p:nvPr>
        </p:nvSpPr>
        <p:spPr/>
        <p:txBody>
          <a:bodyPr>
            <a:normAutofit lnSpcReduction="10000"/>
          </a:bodyPr>
          <a:lstStyle/>
          <a:p>
            <a:r>
              <a:rPr lang="en-US" sz="3600" b="1" dirty="0" smtClean="0"/>
              <a:t>Be aware of time</a:t>
            </a:r>
          </a:p>
          <a:p>
            <a:pPr lvl="1"/>
            <a:r>
              <a:rPr lang="en-US" sz="2800" dirty="0" smtClean="0"/>
              <a:t>Pace yourself.  Read and work actively through the test. With practice you will learn what questions to focus on and which questions you should come back to later.  Use a watch to time yourself.  </a:t>
            </a:r>
          </a:p>
          <a:p>
            <a:pPr lvl="1"/>
            <a:r>
              <a:rPr lang="en-US" sz="2800" dirty="0" smtClean="0"/>
              <a:t>Stay focused</a:t>
            </a:r>
          </a:p>
          <a:p>
            <a:pPr lvl="1"/>
            <a:r>
              <a:rPr lang="en-US" sz="2800" dirty="0" smtClean="0"/>
              <a:t>Ignore the environment around you</a:t>
            </a:r>
            <a:endParaRPr lang="en-US" dirty="0"/>
          </a:p>
        </p:txBody>
      </p:sp>
    </p:spTree>
    <p:extLst>
      <p:ext uri="{BB962C8B-B14F-4D97-AF65-F5344CB8AC3E}">
        <p14:creationId xmlns:p14="http://schemas.microsoft.com/office/powerpoint/2010/main" val="171632307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258</TotalTime>
  <Words>2150</Words>
  <Application>Microsoft Office PowerPoint</Application>
  <PresentationFormat>Widescreen</PresentationFormat>
  <Paragraphs>190</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Cambria Math</vt:lpstr>
      <vt:lpstr>Gill Sans MT</vt:lpstr>
      <vt:lpstr>Impact</vt:lpstr>
      <vt:lpstr>Badge</vt:lpstr>
      <vt:lpstr>ACT Test Taking Strategies</vt:lpstr>
      <vt:lpstr>Long Before the Test</vt:lpstr>
      <vt:lpstr>Long Before the Test</vt:lpstr>
      <vt:lpstr>The Night Before the Test</vt:lpstr>
      <vt:lpstr>Test Day</vt:lpstr>
      <vt:lpstr>General Test-Taking Strategies</vt:lpstr>
      <vt:lpstr>General Test-Taking Strategies</vt:lpstr>
      <vt:lpstr>General Test-Taking Strategies</vt:lpstr>
      <vt:lpstr>General Test-Taking Strategies</vt:lpstr>
      <vt:lpstr>General Test-Taking Strategies</vt:lpstr>
      <vt:lpstr>General Test-Taking Strategies</vt:lpstr>
      <vt:lpstr>English Test Strategies</vt:lpstr>
      <vt:lpstr>English Test Strategies</vt:lpstr>
      <vt:lpstr>Reading Test Strategies</vt:lpstr>
      <vt:lpstr>Reading Test Strategies</vt:lpstr>
      <vt:lpstr>Reading Test Strategies</vt:lpstr>
      <vt:lpstr>Science Test Strategies</vt:lpstr>
      <vt:lpstr>Math Test Strategies</vt:lpstr>
      <vt:lpstr>Math Testing Strategies</vt:lpstr>
      <vt:lpstr>Math Test Strategies</vt:lpstr>
      <vt:lpstr>Math Test Strategies</vt:lpstr>
      <vt:lpstr>Math Test Strategies</vt:lpstr>
      <vt:lpstr>Math Test Strategies</vt:lpstr>
      <vt:lpstr>Math Test Strategies</vt:lpstr>
      <vt:lpstr>Math Test Strategies</vt:lpstr>
      <vt:lpstr>Math Test Strategies</vt:lpstr>
      <vt:lpstr>Math Test Strategies</vt:lpstr>
    </vt:vector>
  </TitlesOfParts>
  <Company>JSD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Test Taking Strategies</dc:title>
  <dc:creator>Jill Bodine</dc:creator>
  <cp:lastModifiedBy>Alexis Shurtleff</cp:lastModifiedBy>
  <cp:revision>22</cp:revision>
  <dcterms:created xsi:type="dcterms:W3CDTF">2017-04-05T20:03:08Z</dcterms:created>
  <dcterms:modified xsi:type="dcterms:W3CDTF">2017-08-22T03:47:36Z</dcterms:modified>
</cp:coreProperties>
</file>