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Lst>
  <p:notesMasterIdLst>
    <p:notesMasterId r:id="rId17"/>
  </p:notesMasterIdLst>
  <p:sldIdLst>
    <p:sldId id="258" r:id="rId2"/>
    <p:sldId id="260" r:id="rId3"/>
    <p:sldId id="261" r:id="rId4"/>
    <p:sldId id="262" r:id="rId5"/>
    <p:sldId id="263" r:id="rId6"/>
    <p:sldId id="264" r:id="rId7"/>
    <p:sldId id="265" r:id="rId8"/>
    <p:sldId id="266" r:id="rId9"/>
    <p:sldId id="267" r:id="rId10"/>
    <p:sldId id="268" r:id="rId11"/>
    <p:sldId id="257"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snapToGrid="0">
      <p:cViewPr varScale="1">
        <p:scale>
          <a:sx n="67" d="100"/>
          <a:sy n="67" d="100"/>
        </p:scale>
        <p:origin x="810" y="66"/>
      </p:cViewPr>
      <p:guideLst/>
    </p:cSldViewPr>
  </p:slideViewPr>
  <p:notesTextViewPr>
    <p:cViewPr>
      <p:scale>
        <a:sx n="1" d="1"/>
        <a:sy n="1" d="1"/>
      </p:scale>
      <p:origin x="0" y="-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789CA-5D3F-459C-A75F-1E2AD093CA3B}"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49073-3477-4AC0-87AA-E955C84E5A3B}" type="slidenum">
              <a:rPr lang="en-US" smtClean="0"/>
              <a:t>‹#›</a:t>
            </a:fld>
            <a:endParaRPr lang="en-US"/>
          </a:p>
        </p:txBody>
      </p:sp>
    </p:spTree>
    <p:extLst>
      <p:ext uri="{BB962C8B-B14F-4D97-AF65-F5344CB8AC3E}">
        <p14:creationId xmlns:p14="http://schemas.microsoft.com/office/powerpoint/2010/main" val="311085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s-history.com/pages/h1621.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Women bobbed their hair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For the first time female alcoholism is a major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In </a:t>
            </a:r>
            <a:r>
              <a:rPr lang="en-US" altLang="en-US" sz="1200" i="1" dirty="0" smtClean="0"/>
              <a:t>The Great Gatsby </a:t>
            </a:r>
            <a:r>
              <a:rPr lang="en-US" altLang="en-US" sz="1200" dirty="0" smtClean="0"/>
              <a:t>Jordan Baker is such a new type of woman</a:t>
            </a:r>
          </a:p>
          <a:p>
            <a:endParaRPr lang="en-US" dirty="0"/>
          </a:p>
        </p:txBody>
      </p:sp>
      <p:sp>
        <p:nvSpPr>
          <p:cNvPr id="4" name="Slide Number Placeholder 3"/>
          <p:cNvSpPr>
            <a:spLocks noGrp="1"/>
          </p:cNvSpPr>
          <p:nvPr>
            <p:ph type="sldNum" sz="quarter" idx="10"/>
          </p:nvPr>
        </p:nvSpPr>
        <p:spPr/>
        <p:txBody>
          <a:bodyPr/>
          <a:lstStyle/>
          <a:p>
            <a:fld id="{04C49073-3477-4AC0-87AA-E955C84E5A3B}" type="slidenum">
              <a:rPr lang="en-US" smtClean="0"/>
              <a:t>3</a:t>
            </a:fld>
            <a:endParaRPr lang="en-US"/>
          </a:p>
        </p:txBody>
      </p:sp>
    </p:spTree>
    <p:extLst>
      <p:ext uri="{BB962C8B-B14F-4D97-AF65-F5344CB8AC3E}">
        <p14:creationId xmlns:p14="http://schemas.microsoft.com/office/powerpoint/2010/main" val="379413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600" dirty="0" smtClean="0"/>
              <a:t>bootlegging means the production and sale of liquor.</a:t>
            </a:r>
          </a:p>
          <a:p>
            <a:endParaRPr lang="en-US" dirty="0"/>
          </a:p>
        </p:txBody>
      </p:sp>
      <p:sp>
        <p:nvSpPr>
          <p:cNvPr id="4" name="Slide Number Placeholder 3"/>
          <p:cNvSpPr>
            <a:spLocks noGrp="1"/>
          </p:cNvSpPr>
          <p:nvPr>
            <p:ph type="sldNum" sz="quarter" idx="10"/>
          </p:nvPr>
        </p:nvSpPr>
        <p:spPr/>
        <p:txBody>
          <a:bodyPr/>
          <a:lstStyle/>
          <a:p>
            <a:fld id="{04C49073-3477-4AC0-87AA-E955C84E5A3B}" type="slidenum">
              <a:rPr lang="en-US" smtClean="0"/>
              <a:t>4</a:t>
            </a:fld>
            <a:endParaRPr lang="en-US"/>
          </a:p>
        </p:txBody>
      </p:sp>
    </p:spTree>
    <p:extLst>
      <p:ext uri="{BB962C8B-B14F-4D97-AF65-F5344CB8AC3E}">
        <p14:creationId xmlns:p14="http://schemas.microsoft.com/office/powerpoint/2010/main" val="97927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hlinkClick r:id="rId3"/>
              </a:rPr>
              <a:t>Henry Ford</a:t>
            </a:r>
            <a:r>
              <a:rPr lang="en-US" altLang="en-US" sz="1200" dirty="0" smtClean="0"/>
              <a:t>, assembly lines, radios, and technological advances played a vital rode in the economy. </a:t>
            </a:r>
          </a:p>
          <a:p>
            <a:endParaRPr lang="en-US" dirty="0"/>
          </a:p>
        </p:txBody>
      </p:sp>
      <p:sp>
        <p:nvSpPr>
          <p:cNvPr id="4" name="Slide Number Placeholder 3"/>
          <p:cNvSpPr>
            <a:spLocks noGrp="1"/>
          </p:cNvSpPr>
          <p:nvPr>
            <p:ph type="sldNum" sz="quarter" idx="10"/>
          </p:nvPr>
        </p:nvSpPr>
        <p:spPr/>
        <p:txBody>
          <a:bodyPr/>
          <a:lstStyle/>
          <a:p>
            <a:fld id="{04C49073-3477-4AC0-87AA-E955C84E5A3B}" type="slidenum">
              <a:rPr lang="en-US" smtClean="0"/>
              <a:t>5</a:t>
            </a:fld>
            <a:endParaRPr lang="en-US"/>
          </a:p>
        </p:txBody>
      </p:sp>
    </p:spTree>
    <p:extLst>
      <p:ext uri="{BB962C8B-B14F-4D97-AF65-F5344CB8AC3E}">
        <p14:creationId xmlns:p14="http://schemas.microsoft.com/office/powerpoint/2010/main" val="238421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from Asia and Eastern Europe. Klansmen complained that these immigrants were taking jobs away from whites and diluting the imagined “racial purity” of American society. Given that the country had been populated by immigrants from the beginning, such ideas of racial purity were complete myths.</a:t>
            </a:r>
          </a:p>
          <a:p>
            <a:endParaRPr lang="en-US" dirty="0"/>
          </a:p>
        </p:txBody>
      </p:sp>
      <p:sp>
        <p:nvSpPr>
          <p:cNvPr id="4" name="Slide Number Placeholder 3"/>
          <p:cNvSpPr>
            <a:spLocks noGrp="1"/>
          </p:cNvSpPr>
          <p:nvPr>
            <p:ph type="sldNum" sz="quarter" idx="10"/>
          </p:nvPr>
        </p:nvSpPr>
        <p:spPr/>
        <p:txBody>
          <a:bodyPr/>
          <a:lstStyle/>
          <a:p>
            <a:fld id="{04C49073-3477-4AC0-87AA-E955C84E5A3B}" type="slidenum">
              <a:rPr lang="en-US" smtClean="0"/>
              <a:t>6</a:t>
            </a:fld>
            <a:endParaRPr lang="en-US"/>
          </a:p>
        </p:txBody>
      </p:sp>
    </p:spTree>
    <p:extLst>
      <p:ext uri="{BB962C8B-B14F-4D97-AF65-F5344CB8AC3E}">
        <p14:creationId xmlns:p14="http://schemas.microsoft.com/office/powerpoint/2010/main" val="247143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A highly symbolic meditation of the 1920s, in particular the disintegration of the American dream in an era of unprecedented prosperity and material excess.</a:t>
            </a:r>
          </a:p>
          <a:p>
            <a:endParaRPr lang="en-US" dirty="0"/>
          </a:p>
        </p:txBody>
      </p:sp>
      <p:sp>
        <p:nvSpPr>
          <p:cNvPr id="4" name="Slide Number Placeholder 3"/>
          <p:cNvSpPr>
            <a:spLocks noGrp="1"/>
          </p:cNvSpPr>
          <p:nvPr>
            <p:ph type="sldNum" sz="quarter" idx="10"/>
          </p:nvPr>
        </p:nvSpPr>
        <p:spPr/>
        <p:txBody>
          <a:bodyPr/>
          <a:lstStyle/>
          <a:p>
            <a:fld id="{04C49073-3477-4AC0-87AA-E955C84E5A3B}" type="slidenum">
              <a:rPr lang="en-US" smtClean="0"/>
              <a:t>12</a:t>
            </a:fld>
            <a:endParaRPr lang="en-US"/>
          </a:p>
        </p:txBody>
      </p:sp>
    </p:spTree>
    <p:extLst>
      <p:ext uri="{BB962C8B-B14F-4D97-AF65-F5344CB8AC3E}">
        <p14:creationId xmlns:p14="http://schemas.microsoft.com/office/powerpoint/2010/main" val="388894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 </a:t>
            </a:r>
            <a:r>
              <a:rPr lang="en-US" sz="2000" i="1" dirty="0" smtClean="0"/>
              <a:t>This Side of Paradise </a:t>
            </a:r>
            <a:r>
              <a:rPr lang="en-US" sz="2000" dirty="0" smtClean="0"/>
              <a:t>– it made him famous!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Called the “prince and princess” of the generation</a:t>
            </a:r>
            <a:endParaRPr lang="en-US" alt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i="1" dirty="0" smtClean="0"/>
          </a:p>
          <a:p>
            <a:endParaRPr lang="en-US" dirty="0"/>
          </a:p>
        </p:txBody>
      </p:sp>
      <p:sp>
        <p:nvSpPr>
          <p:cNvPr id="4" name="Slide Number Placeholder 3"/>
          <p:cNvSpPr>
            <a:spLocks noGrp="1"/>
          </p:cNvSpPr>
          <p:nvPr>
            <p:ph type="sldNum" sz="quarter" idx="10"/>
          </p:nvPr>
        </p:nvSpPr>
        <p:spPr/>
        <p:txBody>
          <a:bodyPr/>
          <a:lstStyle/>
          <a:p>
            <a:fld id="{04C49073-3477-4AC0-87AA-E955C84E5A3B}" type="slidenum">
              <a:rPr lang="en-US" smtClean="0"/>
              <a:t>13</a:t>
            </a:fld>
            <a:endParaRPr lang="en-US"/>
          </a:p>
        </p:txBody>
      </p:sp>
    </p:spTree>
    <p:extLst>
      <p:ext uri="{BB962C8B-B14F-4D97-AF65-F5344CB8AC3E}">
        <p14:creationId xmlns:p14="http://schemas.microsoft.com/office/powerpoint/2010/main" val="327457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His 1924 work, The Great Gatsby has secured him a place in American History being called the example that “defines the classic American novel”</a:t>
            </a:r>
          </a:p>
          <a:p>
            <a:endParaRPr lang="en-US" dirty="0"/>
          </a:p>
        </p:txBody>
      </p:sp>
      <p:sp>
        <p:nvSpPr>
          <p:cNvPr id="4" name="Slide Number Placeholder 3"/>
          <p:cNvSpPr>
            <a:spLocks noGrp="1"/>
          </p:cNvSpPr>
          <p:nvPr>
            <p:ph type="sldNum" sz="quarter" idx="10"/>
          </p:nvPr>
        </p:nvSpPr>
        <p:spPr/>
        <p:txBody>
          <a:bodyPr/>
          <a:lstStyle/>
          <a:p>
            <a:fld id="{04C49073-3477-4AC0-87AA-E955C84E5A3B}" type="slidenum">
              <a:rPr lang="en-US" smtClean="0"/>
              <a:t>15</a:t>
            </a:fld>
            <a:endParaRPr lang="en-US"/>
          </a:p>
        </p:txBody>
      </p:sp>
    </p:spTree>
    <p:extLst>
      <p:ext uri="{BB962C8B-B14F-4D97-AF65-F5344CB8AC3E}">
        <p14:creationId xmlns:p14="http://schemas.microsoft.com/office/powerpoint/2010/main" val="236176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93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013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37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8198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16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6310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219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996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34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919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81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812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48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410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326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696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443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11/1/2017</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5725815"/>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the roaring twen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2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1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Dream</a:t>
            </a:r>
            <a:endParaRPr lang="en-US" dirty="0"/>
          </a:p>
        </p:txBody>
      </p:sp>
      <p:sp>
        <p:nvSpPr>
          <p:cNvPr id="3" name="Content Placeholder 2"/>
          <p:cNvSpPr>
            <a:spLocks noGrp="1"/>
          </p:cNvSpPr>
          <p:nvPr>
            <p:ph idx="1"/>
          </p:nvPr>
        </p:nvSpPr>
        <p:spPr>
          <a:xfrm>
            <a:off x="236469" y="1774935"/>
            <a:ext cx="4589232" cy="4734853"/>
          </a:xfrm>
        </p:spPr>
        <p:txBody>
          <a:bodyPr>
            <a:noAutofit/>
          </a:bodyPr>
          <a:lstStyle/>
          <a:p>
            <a:r>
              <a:rPr lang="en-US" sz="2400" dirty="0" smtClean="0">
                <a:solidFill>
                  <a:schemeClr val="tx1"/>
                </a:solidFill>
              </a:rPr>
              <a:t>Rags to Riches</a:t>
            </a:r>
          </a:p>
          <a:p>
            <a:r>
              <a:rPr lang="en-US" sz="2400" dirty="0">
                <a:solidFill>
                  <a:schemeClr val="tx1"/>
                </a:solidFill>
                <a:effectLst/>
              </a:rPr>
              <a:t>The belief that anyone, regardless of where they were born or what class they were born into, can attain their own version of success in a society where upward mobility is possible for </a:t>
            </a:r>
            <a:r>
              <a:rPr lang="en-US" sz="2400" dirty="0" smtClean="0">
                <a:solidFill>
                  <a:schemeClr val="tx1"/>
                </a:solidFill>
                <a:effectLst/>
              </a:rPr>
              <a:t>everyone.</a:t>
            </a:r>
          </a:p>
          <a:p>
            <a:r>
              <a:rPr lang="en-US" sz="2400" dirty="0">
                <a:solidFill>
                  <a:schemeClr val="tx1"/>
                </a:solidFill>
                <a:effectLst/>
              </a:rPr>
              <a:t>“The American dream is achieved through sacrifice, risk-taking and hard work, not by chance. </a:t>
            </a:r>
            <a:endParaRPr lang="en-US" sz="2400" dirty="0" smtClean="0">
              <a:solidFill>
                <a:schemeClr val="tx1"/>
              </a:solidFill>
              <a:effectLst/>
            </a:endParaRPr>
          </a:p>
        </p:txBody>
      </p:sp>
      <p:pic>
        <p:nvPicPr>
          <p:cNvPr id="7170" name="Picture 2" descr="https://metaphysicsspeaks.com/wp-content/uploads/2017/08/48eebdecfce363d6afcd3fea795441c6-of-mice-and-men-parak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072" y="1580050"/>
            <a:ext cx="7355651" cy="512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1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great gats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23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Gatsby and The American Dream</a:t>
            </a:r>
            <a:endParaRPr lang="en-US" dirty="0"/>
          </a:p>
        </p:txBody>
      </p:sp>
      <p:sp>
        <p:nvSpPr>
          <p:cNvPr id="3" name="Content Placeholder 2"/>
          <p:cNvSpPr>
            <a:spLocks noGrp="1"/>
          </p:cNvSpPr>
          <p:nvPr>
            <p:ph idx="1"/>
          </p:nvPr>
        </p:nvSpPr>
        <p:spPr>
          <a:xfrm>
            <a:off x="913795" y="1732449"/>
            <a:ext cx="10353762" cy="4967609"/>
          </a:xfrm>
        </p:spPr>
        <p:txBody>
          <a:bodyPr>
            <a:normAutofit/>
          </a:bodyPr>
          <a:lstStyle/>
          <a:p>
            <a:r>
              <a:rPr lang="en-US" sz="2800" dirty="0">
                <a:effectLst/>
              </a:rPr>
              <a:t> </a:t>
            </a:r>
            <a:r>
              <a:rPr lang="en-US" sz="2800" dirty="0" smtClean="0">
                <a:effectLst/>
              </a:rPr>
              <a:t>Several characters have an illusion of the “American dream” but it is </a:t>
            </a:r>
            <a:r>
              <a:rPr lang="en-US" sz="2800" dirty="0">
                <a:effectLst/>
              </a:rPr>
              <a:t>a false perception of </a:t>
            </a:r>
            <a:r>
              <a:rPr lang="en-US" sz="2800" dirty="0" smtClean="0">
                <a:effectLst/>
              </a:rPr>
              <a:t>the reality of it. </a:t>
            </a:r>
          </a:p>
          <a:p>
            <a:r>
              <a:rPr lang="en-US" sz="2800" dirty="0" smtClean="0">
                <a:effectLst/>
              </a:rPr>
              <a:t>Shows that the </a:t>
            </a:r>
            <a:r>
              <a:rPr lang="en-US" sz="2800" dirty="0">
                <a:effectLst/>
              </a:rPr>
              <a:t>unrestrained desire for money and pleasure surpassed more noble </a:t>
            </a:r>
            <a:r>
              <a:rPr lang="en-US" sz="2800" dirty="0" smtClean="0">
                <a:effectLst/>
              </a:rPr>
              <a:t>goals</a:t>
            </a:r>
          </a:p>
          <a:p>
            <a:r>
              <a:rPr lang="en-US" sz="2800" dirty="0" smtClean="0">
                <a:effectLst/>
              </a:rPr>
              <a:t>American </a:t>
            </a:r>
            <a:r>
              <a:rPr lang="en-US" sz="2800" dirty="0">
                <a:effectLst/>
              </a:rPr>
              <a:t>aristocracy—families with old wealth—scorned the newly rich industrialists and </a:t>
            </a:r>
            <a:r>
              <a:rPr lang="en-US" sz="2800" dirty="0" smtClean="0">
                <a:effectLst/>
              </a:rPr>
              <a:t>speculators</a:t>
            </a:r>
          </a:p>
          <a:p>
            <a:r>
              <a:rPr lang="en-US" altLang="en-US" sz="2800" dirty="0" smtClean="0"/>
              <a:t>Poverty-Discrimination-Exploitation-Hypocrisy-Corruption-Suppresion</a:t>
            </a:r>
            <a:endParaRPr lang="en-US" altLang="en-US" sz="2800" dirty="0"/>
          </a:p>
          <a:p>
            <a:endParaRPr lang="en-US" dirty="0"/>
          </a:p>
        </p:txBody>
      </p:sp>
    </p:spTree>
    <p:extLst>
      <p:ext uri="{BB962C8B-B14F-4D97-AF65-F5344CB8AC3E}">
        <p14:creationId xmlns:p14="http://schemas.microsoft.com/office/powerpoint/2010/main" val="2689807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Scott Fitzgerald</a:t>
            </a:r>
            <a:endParaRPr lang="en-US" dirty="0"/>
          </a:p>
        </p:txBody>
      </p:sp>
      <p:sp>
        <p:nvSpPr>
          <p:cNvPr id="3" name="Content Placeholder 2"/>
          <p:cNvSpPr>
            <a:spLocks noGrp="1"/>
          </p:cNvSpPr>
          <p:nvPr>
            <p:ph idx="1"/>
          </p:nvPr>
        </p:nvSpPr>
        <p:spPr>
          <a:xfrm>
            <a:off x="4711484" y="1580051"/>
            <a:ext cx="7268705" cy="4851746"/>
          </a:xfrm>
        </p:spPr>
        <p:txBody>
          <a:bodyPr>
            <a:noAutofit/>
          </a:bodyPr>
          <a:lstStyle/>
          <a:p>
            <a:r>
              <a:rPr lang="en-US" sz="2100" dirty="0"/>
              <a:t>Went to private schools and attended college at Princeton</a:t>
            </a:r>
          </a:p>
          <a:p>
            <a:pPr lvl="1"/>
            <a:r>
              <a:rPr lang="en-US" sz="2100" dirty="0"/>
              <a:t>Leading figure in a dramatic society, The Triangle Club</a:t>
            </a:r>
          </a:p>
          <a:p>
            <a:pPr lvl="1"/>
            <a:r>
              <a:rPr lang="en-US" sz="2100" dirty="0"/>
              <a:t>Neglected his studies – flunked out and joined the </a:t>
            </a:r>
            <a:r>
              <a:rPr lang="en-US" sz="2100" dirty="0" smtClean="0"/>
              <a:t>army</a:t>
            </a:r>
            <a:endParaRPr lang="en-US" altLang="en-US" sz="2100" dirty="0" smtClean="0"/>
          </a:p>
          <a:p>
            <a:r>
              <a:rPr lang="en-US" altLang="en-US" sz="2100" dirty="0" smtClean="0"/>
              <a:t>While </a:t>
            </a:r>
            <a:r>
              <a:rPr lang="en-US" altLang="en-US" sz="2100" dirty="0"/>
              <a:t>stationed in Alabama in 1918 he met and fell in love with his future wife Zelda </a:t>
            </a:r>
            <a:r>
              <a:rPr lang="en-US" altLang="en-US" sz="2100" dirty="0" smtClean="0"/>
              <a:t>Sayre</a:t>
            </a:r>
          </a:p>
          <a:p>
            <a:pPr lvl="1"/>
            <a:r>
              <a:rPr lang="en-US" sz="2100" dirty="0" smtClean="0"/>
              <a:t>She </a:t>
            </a:r>
            <a:r>
              <a:rPr lang="en-US" sz="2100" dirty="0"/>
              <a:t>refused to marry him due </a:t>
            </a:r>
            <a:r>
              <a:rPr lang="en-US" sz="2100" dirty="0" smtClean="0"/>
              <a:t>to </a:t>
            </a:r>
            <a:r>
              <a:rPr lang="en-US" sz="2100" dirty="0"/>
              <a:t>his lack of success </a:t>
            </a:r>
            <a:endParaRPr lang="en-US" sz="2100" dirty="0" smtClean="0"/>
          </a:p>
          <a:p>
            <a:pPr lvl="1"/>
            <a:r>
              <a:rPr lang="en-US" sz="2100" dirty="0"/>
              <a:t>In </a:t>
            </a:r>
            <a:r>
              <a:rPr lang="en-US" altLang="en-US" sz="2100" dirty="0"/>
              <a:t>1919 he is discharged from the </a:t>
            </a:r>
            <a:r>
              <a:rPr lang="en-US" altLang="en-US" sz="2100" dirty="0" smtClean="0"/>
              <a:t>Army</a:t>
            </a:r>
            <a:endParaRPr lang="en-US" sz="2100" dirty="0"/>
          </a:p>
          <a:p>
            <a:r>
              <a:rPr lang="en-US" sz="2100" dirty="0"/>
              <a:t>1920 - published his first </a:t>
            </a:r>
            <a:r>
              <a:rPr lang="en-US" sz="2100" dirty="0" smtClean="0"/>
              <a:t>novel </a:t>
            </a:r>
            <a:r>
              <a:rPr lang="en-US" sz="2100" i="1" dirty="0" smtClean="0"/>
              <a:t>This Side of Paradise</a:t>
            </a:r>
            <a:endParaRPr lang="en-US" sz="2100" dirty="0"/>
          </a:p>
          <a:p>
            <a:pPr lvl="1"/>
            <a:r>
              <a:rPr lang="en-US" sz="2100" dirty="0" smtClean="0"/>
              <a:t>Zelda </a:t>
            </a:r>
            <a:r>
              <a:rPr lang="en-US" sz="2100" dirty="0"/>
              <a:t>agreed to marry </a:t>
            </a:r>
            <a:r>
              <a:rPr lang="en-US" sz="2100" dirty="0" smtClean="0"/>
              <a:t>him</a:t>
            </a:r>
          </a:p>
        </p:txBody>
      </p:sp>
      <p:pic>
        <p:nvPicPr>
          <p:cNvPr id="4" name="Picture 6" descr="fitzgerald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59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Fitzgerald Continued</a:t>
            </a:r>
            <a:endParaRPr lang="en-US" dirty="0"/>
          </a:p>
        </p:txBody>
      </p:sp>
      <p:sp>
        <p:nvSpPr>
          <p:cNvPr id="3" name="Content Placeholder 2"/>
          <p:cNvSpPr>
            <a:spLocks noGrp="1"/>
          </p:cNvSpPr>
          <p:nvPr>
            <p:ph idx="1"/>
          </p:nvPr>
        </p:nvSpPr>
        <p:spPr/>
        <p:txBody>
          <a:bodyPr>
            <a:normAutofit/>
          </a:bodyPr>
          <a:lstStyle/>
          <a:p>
            <a:r>
              <a:rPr lang="en-US" altLang="en-US" sz="2800" dirty="0" smtClean="0"/>
              <a:t>By 1922 he is an alcoholic</a:t>
            </a:r>
          </a:p>
          <a:p>
            <a:r>
              <a:rPr lang="en-US" sz="2800" dirty="0" smtClean="0"/>
              <a:t>In </a:t>
            </a:r>
            <a:r>
              <a:rPr lang="en-US" sz="2800" dirty="0"/>
              <a:t>1930, Zelda had the first of several mental breakdowns</a:t>
            </a:r>
          </a:p>
          <a:p>
            <a:pPr lvl="1"/>
            <a:r>
              <a:rPr lang="en-US" sz="2800" dirty="0"/>
              <a:t>Sent to sanitarium in Switzerland; she spent the rest of her life in both inpatient and outpatient </a:t>
            </a:r>
            <a:r>
              <a:rPr lang="en-US" sz="2800" dirty="0" smtClean="0"/>
              <a:t>care</a:t>
            </a:r>
            <a:endParaRPr lang="en-US" altLang="en-US" sz="2800" i="1" dirty="0"/>
          </a:p>
          <a:p>
            <a:pPr>
              <a:lnSpc>
                <a:spcPct val="90000"/>
              </a:lnSpc>
            </a:pPr>
            <a:r>
              <a:rPr lang="en-US" altLang="en-US" sz="2800" dirty="0" smtClean="0"/>
              <a:t>By </a:t>
            </a:r>
            <a:r>
              <a:rPr lang="en-US" altLang="en-US" sz="2800" dirty="0"/>
              <a:t>1931 Fitzgerald’s writing was an off and on practice because he was trying to take care of his ailing wife</a:t>
            </a:r>
          </a:p>
          <a:p>
            <a:pPr>
              <a:lnSpc>
                <a:spcPct val="90000"/>
              </a:lnSpc>
            </a:pPr>
            <a:r>
              <a:rPr lang="en-US" altLang="en-US" sz="2800" dirty="0"/>
              <a:t>By 1936 the marriage was virtually over and Zelda moved permanently to Highland Hospital</a:t>
            </a:r>
          </a:p>
          <a:p>
            <a:endParaRPr lang="en-US" dirty="0"/>
          </a:p>
        </p:txBody>
      </p:sp>
    </p:spTree>
    <p:extLst>
      <p:ext uri="{BB962C8B-B14F-4D97-AF65-F5344CB8AC3E}">
        <p14:creationId xmlns:p14="http://schemas.microsoft.com/office/powerpoint/2010/main" val="79312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Fitzgerald</a:t>
            </a:r>
            <a:endParaRPr lang="en-US" dirty="0"/>
          </a:p>
        </p:txBody>
      </p:sp>
      <p:sp>
        <p:nvSpPr>
          <p:cNvPr id="3" name="Content Placeholder 2"/>
          <p:cNvSpPr>
            <a:spLocks noGrp="1"/>
          </p:cNvSpPr>
          <p:nvPr>
            <p:ph idx="1"/>
          </p:nvPr>
        </p:nvSpPr>
        <p:spPr>
          <a:xfrm>
            <a:off x="913795" y="1732449"/>
            <a:ext cx="10353762" cy="4784729"/>
          </a:xfrm>
        </p:spPr>
        <p:txBody>
          <a:bodyPr>
            <a:normAutofit/>
          </a:bodyPr>
          <a:lstStyle/>
          <a:p>
            <a:r>
              <a:rPr lang="en-US" sz="2400" dirty="0" smtClean="0"/>
              <a:t>1935-37 </a:t>
            </a:r>
            <a:r>
              <a:rPr lang="en-US" sz="2400" dirty="0"/>
              <a:t>is known as the “crack up” in Fitzgerald life</a:t>
            </a:r>
          </a:p>
          <a:p>
            <a:pPr lvl="1"/>
            <a:r>
              <a:rPr lang="en-US" sz="2400" dirty="0"/>
              <a:t>Decent into alcoholism</a:t>
            </a:r>
          </a:p>
          <a:p>
            <a:pPr lvl="1"/>
            <a:r>
              <a:rPr lang="en-US" sz="2400" dirty="0"/>
              <a:t>In debt</a:t>
            </a:r>
          </a:p>
          <a:p>
            <a:pPr lvl="1"/>
            <a:r>
              <a:rPr lang="en-US" sz="2400" dirty="0"/>
              <a:t>Unable to be a present father for Scotty (sent to boarding schools)</a:t>
            </a:r>
          </a:p>
          <a:p>
            <a:r>
              <a:rPr lang="en-US" sz="2400" dirty="0"/>
              <a:t>Fitzgerald went to Hollywood in 1937 to try his luck at screenwriting </a:t>
            </a:r>
          </a:p>
          <a:p>
            <a:pPr lvl="1"/>
            <a:r>
              <a:rPr lang="en-US" sz="2400" dirty="0"/>
              <a:t>He won a substantial contract with MGM, but still wasn’t financially viable due to his debt</a:t>
            </a:r>
          </a:p>
          <a:p>
            <a:r>
              <a:rPr lang="en-US" sz="2400" dirty="0" smtClean="0"/>
              <a:t>Fitzgerald died of a heart attack in 1940</a:t>
            </a:r>
          </a:p>
          <a:p>
            <a:pPr lvl="1"/>
            <a:r>
              <a:rPr lang="en-US" sz="2400" dirty="0" smtClean="0"/>
              <a:t>Zelda died in a fire in 1948</a:t>
            </a:r>
          </a:p>
          <a:p>
            <a:endParaRPr lang="en-US" dirty="0"/>
          </a:p>
        </p:txBody>
      </p:sp>
    </p:spTree>
    <p:extLst>
      <p:ext uri="{BB962C8B-B14F-4D97-AF65-F5344CB8AC3E}">
        <p14:creationId xmlns:p14="http://schemas.microsoft.com/office/powerpoint/2010/main" val="237880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680" y="0"/>
            <a:ext cx="9440034" cy="1828801"/>
          </a:xfrm>
        </p:spPr>
        <p:txBody>
          <a:bodyPr/>
          <a:lstStyle/>
          <a:p>
            <a:r>
              <a:rPr lang="en-US" b="1" dirty="0" smtClean="0">
                <a:solidFill>
                  <a:schemeClr val="tx1"/>
                </a:solidFill>
                <a:effectLst>
                  <a:outerShdw blurRad="38100" dist="38100" dir="2700000" algn="tl">
                    <a:srgbClr val="000000">
                      <a:alpha val="43137"/>
                    </a:srgbClr>
                  </a:outerShdw>
                </a:effectLst>
              </a:rPr>
              <a:t>The 20’s: An Age of Transition</a:t>
            </a:r>
            <a:endParaRPr lang="en-US" b="1"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0693" y="1828801"/>
            <a:ext cx="9440034" cy="4788975"/>
          </a:xfrm>
        </p:spPr>
        <p:txBody>
          <a:bodyPr>
            <a:normAutofit/>
          </a:bodyPr>
          <a:lstStyle/>
          <a:p>
            <a:r>
              <a:rPr lang="en-US" b="1" dirty="0" smtClean="0">
                <a:effectLst/>
              </a:rPr>
              <a:t>Changing </a:t>
            </a:r>
            <a:r>
              <a:rPr lang="en-US" b="1" dirty="0">
                <a:effectLst/>
              </a:rPr>
              <a:t>Roles of Women</a:t>
            </a:r>
            <a:r>
              <a:rPr lang="en-US" b="1" dirty="0"/>
              <a:t/>
            </a:r>
            <a:br>
              <a:rPr lang="en-US" b="1" dirty="0"/>
            </a:br>
            <a:r>
              <a:rPr lang="en-US" b="1" dirty="0">
                <a:effectLst/>
              </a:rPr>
              <a:t>Prohibition</a:t>
            </a:r>
            <a:r>
              <a:rPr lang="en-US" b="1" dirty="0"/>
              <a:t/>
            </a:r>
            <a:br>
              <a:rPr lang="en-US" b="1" dirty="0"/>
            </a:br>
            <a:r>
              <a:rPr lang="en-US" b="1" dirty="0">
                <a:effectLst/>
              </a:rPr>
              <a:t>Urbanization</a:t>
            </a:r>
            <a:r>
              <a:rPr lang="en-US" b="1" dirty="0"/>
              <a:t/>
            </a:r>
            <a:br>
              <a:rPr lang="en-US" b="1" dirty="0"/>
            </a:br>
            <a:r>
              <a:rPr lang="en-US" b="1" dirty="0">
                <a:effectLst/>
              </a:rPr>
              <a:t>KKK Growth</a:t>
            </a:r>
            <a:r>
              <a:rPr lang="en-US" b="1" dirty="0"/>
              <a:t/>
            </a:r>
            <a:br>
              <a:rPr lang="en-US" b="1" dirty="0"/>
            </a:br>
            <a:r>
              <a:rPr lang="en-US" b="1" dirty="0">
                <a:effectLst/>
              </a:rPr>
              <a:t>Religious Controversies</a:t>
            </a:r>
            <a:r>
              <a:rPr lang="en-US" b="1" dirty="0"/>
              <a:t/>
            </a:r>
            <a:br>
              <a:rPr lang="en-US" b="1" dirty="0"/>
            </a:br>
            <a:r>
              <a:rPr lang="en-US" b="1" dirty="0">
                <a:effectLst/>
              </a:rPr>
              <a:t>Immigration Concerns</a:t>
            </a:r>
            <a:r>
              <a:rPr lang="en-US" b="1" dirty="0"/>
              <a:t/>
            </a:r>
            <a:br>
              <a:rPr lang="en-US" b="1" dirty="0"/>
            </a:br>
            <a:r>
              <a:rPr lang="en-US" b="1" dirty="0">
                <a:effectLst/>
              </a:rPr>
              <a:t>Music (Harlem Renaissance)</a:t>
            </a:r>
            <a:r>
              <a:rPr lang="en-US" b="1" dirty="0"/>
              <a:t/>
            </a:r>
            <a:br>
              <a:rPr lang="en-US" b="1" dirty="0"/>
            </a:br>
            <a:r>
              <a:rPr lang="en-US" b="1" dirty="0">
                <a:effectLst/>
              </a:rPr>
              <a:t>Movies</a:t>
            </a:r>
            <a:r>
              <a:rPr lang="en-US" b="1" dirty="0"/>
              <a:t/>
            </a:r>
            <a:br>
              <a:rPr lang="en-US" b="1" dirty="0"/>
            </a:br>
            <a:r>
              <a:rPr lang="en-US" b="1" dirty="0">
                <a:effectLst/>
              </a:rPr>
              <a:t>Sports</a:t>
            </a:r>
            <a:r>
              <a:rPr lang="en-US" b="1" dirty="0"/>
              <a:t/>
            </a:r>
            <a:br>
              <a:rPr lang="en-US" b="1" dirty="0"/>
            </a:br>
            <a:r>
              <a:rPr lang="en-US" b="1" dirty="0">
                <a:effectLst/>
              </a:rPr>
              <a:t>Arts</a:t>
            </a:r>
            <a:r>
              <a:rPr lang="en-US" b="1" dirty="0"/>
              <a:t/>
            </a:r>
            <a:br>
              <a:rPr lang="en-US" b="1" dirty="0"/>
            </a:br>
            <a:r>
              <a:rPr lang="en-US" b="1" dirty="0">
                <a:effectLst/>
              </a:rPr>
              <a:t>Literature</a:t>
            </a:r>
            <a:r>
              <a:rPr lang="en-US" b="1" dirty="0"/>
              <a:t/>
            </a:r>
            <a:br>
              <a:rPr lang="en-US" b="1" dirty="0"/>
            </a:br>
            <a:r>
              <a:rPr lang="en-US" b="1" dirty="0">
                <a:effectLst/>
              </a:rPr>
              <a:t>Middle Class </a:t>
            </a:r>
            <a:r>
              <a:rPr lang="en-US" b="1" dirty="0" smtClean="0">
                <a:effectLst/>
              </a:rPr>
              <a:t>Growth</a:t>
            </a:r>
            <a:r>
              <a:rPr lang="en-US" b="1" dirty="0"/>
              <a:t/>
            </a:r>
            <a:br>
              <a:rPr lang="en-US" b="1" dirty="0"/>
            </a:br>
            <a:r>
              <a:rPr lang="en-US" b="1" dirty="0">
                <a:effectLst/>
              </a:rPr>
              <a:t>Poverty</a:t>
            </a:r>
            <a:r>
              <a:rPr lang="en-US" b="1" dirty="0"/>
              <a:t/>
            </a:r>
            <a:br>
              <a:rPr lang="en-US" b="1" dirty="0"/>
            </a:br>
            <a:r>
              <a:rPr lang="en-US" b="1" dirty="0">
                <a:effectLst/>
              </a:rPr>
              <a:t>Automobiles</a:t>
            </a:r>
            <a:r>
              <a:rPr lang="en-US" b="1" dirty="0"/>
              <a:t/>
            </a:r>
            <a:br>
              <a:rPr lang="en-US" b="1" dirty="0"/>
            </a:br>
            <a:r>
              <a:rPr lang="en-US" b="1" dirty="0">
                <a:effectLst/>
              </a:rPr>
              <a:t>Mass Markets</a:t>
            </a:r>
            <a:endParaRPr lang="en-US" b="1" dirty="0"/>
          </a:p>
        </p:txBody>
      </p:sp>
    </p:spTree>
    <p:extLst>
      <p:ext uri="{BB962C8B-B14F-4D97-AF65-F5344CB8AC3E}">
        <p14:creationId xmlns:p14="http://schemas.microsoft.com/office/powerpoint/2010/main" val="227566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33" y="381414"/>
            <a:ext cx="10353762" cy="970450"/>
          </a:xfrm>
        </p:spPr>
        <p:txBody>
          <a:bodyPr>
            <a:normAutofit/>
          </a:bodyPr>
          <a:lstStyle/>
          <a:p>
            <a:r>
              <a:rPr lang="en-US" sz="5400" dirty="0" smtClean="0"/>
              <a:t>Changing Role of Women</a:t>
            </a:r>
            <a:endParaRPr lang="en-US" sz="5400" dirty="0"/>
          </a:p>
        </p:txBody>
      </p:sp>
      <p:sp>
        <p:nvSpPr>
          <p:cNvPr id="3" name="Content Placeholder 2"/>
          <p:cNvSpPr>
            <a:spLocks noGrp="1"/>
          </p:cNvSpPr>
          <p:nvPr>
            <p:ph idx="1"/>
          </p:nvPr>
        </p:nvSpPr>
        <p:spPr>
          <a:xfrm>
            <a:off x="3394129" y="1801315"/>
            <a:ext cx="8570563" cy="4831960"/>
          </a:xfrm>
        </p:spPr>
        <p:txBody>
          <a:bodyPr>
            <a:normAutofit/>
          </a:bodyPr>
          <a:lstStyle/>
          <a:p>
            <a:pPr>
              <a:lnSpc>
                <a:spcPct val="80000"/>
              </a:lnSpc>
            </a:pPr>
            <a:r>
              <a:rPr lang="en-US" altLang="en-US" sz="3200" dirty="0"/>
              <a:t>The 19th Amendment(1920) gave women the right to vote.</a:t>
            </a:r>
          </a:p>
          <a:p>
            <a:pPr>
              <a:lnSpc>
                <a:spcPct val="80000"/>
              </a:lnSpc>
            </a:pPr>
            <a:r>
              <a:rPr lang="en-US" altLang="en-US" sz="3200" dirty="0" smtClean="0"/>
              <a:t>During </a:t>
            </a:r>
            <a:r>
              <a:rPr lang="en-US" altLang="en-US" sz="3200" dirty="0"/>
              <a:t>the Twenties 9 million women were employed and earned money on their own, many younger women used their money to enjoy themselves </a:t>
            </a:r>
          </a:p>
          <a:p>
            <a:pPr lvl="1">
              <a:lnSpc>
                <a:spcPct val="80000"/>
              </a:lnSpc>
            </a:pPr>
            <a:r>
              <a:rPr lang="en-US" altLang="en-US" sz="3200" dirty="0" smtClean="0"/>
              <a:t>Drank and smoked in public</a:t>
            </a:r>
            <a:endParaRPr lang="en-US" altLang="en-US" sz="3200" dirty="0"/>
          </a:p>
          <a:p>
            <a:pPr>
              <a:lnSpc>
                <a:spcPct val="80000"/>
              </a:lnSpc>
            </a:pPr>
            <a:r>
              <a:rPr lang="en-US" altLang="en-US" sz="3200" dirty="0" smtClean="0"/>
              <a:t>The </a:t>
            </a:r>
            <a:r>
              <a:rPr lang="en-US" altLang="en-US" sz="3200" dirty="0"/>
              <a:t>liberated young women were called" flappers" </a:t>
            </a:r>
            <a:r>
              <a:rPr lang="en-US" altLang="en-US" sz="2800" dirty="0"/>
              <a:t/>
            </a:r>
            <a:br>
              <a:rPr lang="en-US" altLang="en-US" sz="2800" dirty="0"/>
            </a:b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947" y="263839"/>
            <a:ext cx="1527658" cy="1801315"/>
          </a:xfrm>
          <a:prstGeom prst="rect">
            <a:avLst/>
          </a:prstGeom>
        </p:spPr>
      </p:pic>
      <p:pic>
        <p:nvPicPr>
          <p:cNvPr id="6"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23" y="2065154"/>
            <a:ext cx="3278706" cy="24590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77" y="4352381"/>
            <a:ext cx="1934198" cy="2280894"/>
          </a:xfrm>
          <a:prstGeom prst="rect">
            <a:avLst/>
          </a:prstGeom>
        </p:spPr>
      </p:pic>
    </p:spTree>
    <p:extLst>
      <p:ext uri="{BB962C8B-B14F-4D97-AF65-F5344CB8AC3E}">
        <p14:creationId xmlns:p14="http://schemas.microsoft.com/office/powerpoint/2010/main" val="71338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Prohibition</a:t>
            </a:r>
            <a:endParaRPr lang="en-US" sz="5400" dirty="0"/>
          </a:p>
        </p:txBody>
      </p:sp>
      <p:sp>
        <p:nvSpPr>
          <p:cNvPr id="3" name="Content Placeholder 2"/>
          <p:cNvSpPr>
            <a:spLocks noGrp="1"/>
          </p:cNvSpPr>
          <p:nvPr>
            <p:ph sz="half" idx="1"/>
          </p:nvPr>
        </p:nvSpPr>
        <p:spPr>
          <a:xfrm>
            <a:off x="913795" y="1732447"/>
            <a:ext cx="5060497" cy="4352469"/>
          </a:xfrm>
        </p:spPr>
        <p:txBody>
          <a:bodyPr>
            <a:normAutofit fontScale="85000" lnSpcReduction="10000"/>
          </a:bodyPr>
          <a:lstStyle/>
          <a:p>
            <a:pPr>
              <a:lnSpc>
                <a:spcPct val="90000"/>
              </a:lnSpc>
            </a:pPr>
            <a:r>
              <a:rPr lang="en-US" altLang="en-US" sz="2800" dirty="0" smtClean="0"/>
              <a:t>The </a:t>
            </a:r>
            <a:r>
              <a:rPr lang="en-US" altLang="en-US" sz="2800" dirty="0"/>
              <a:t>18th </a:t>
            </a:r>
            <a:r>
              <a:rPr lang="en-US" altLang="en-US" sz="2800" dirty="0" smtClean="0"/>
              <a:t>Amendment (</a:t>
            </a:r>
            <a:r>
              <a:rPr lang="en-US" altLang="en-US" sz="2800" dirty="0"/>
              <a:t>1919</a:t>
            </a:r>
            <a:r>
              <a:rPr lang="en-US" altLang="en-US" sz="2800" dirty="0" smtClean="0"/>
              <a:t>) prohibited </a:t>
            </a:r>
            <a:r>
              <a:rPr lang="en-US" altLang="en-US" sz="2800" dirty="0"/>
              <a:t>the sale and consumption of alcohol.</a:t>
            </a:r>
          </a:p>
          <a:p>
            <a:pPr>
              <a:lnSpc>
                <a:spcPct val="90000"/>
              </a:lnSpc>
            </a:pPr>
            <a:r>
              <a:rPr lang="en-US" altLang="en-US" sz="2800" dirty="0" smtClean="0"/>
              <a:t>Although </a:t>
            </a:r>
            <a:r>
              <a:rPr lang="en-US" altLang="en-US" sz="2800" dirty="0"/>
              <a:t>alcohol was illegal it was distributed </a:t>
            </a:r>
            <a:r>
              <a:rPr lang="en-US" altLang="en-US" sz="2800" dirty="0" smtClean="0"/>
              <a:t>through "bootleggers</a:t>
            </a:r>
            <a:r>
              <a:rPr lang="en-US" altLang="en-US" sz="2800" dirty="0"/>
              <a:t>"</a:t>
            </a:r>
          </a:p>
          <a:p>
            <a:pPr lvl="1">
              <a:lnSpc>
                <a:spcPct val="90000"/>
              </a:lnSpc>
            </a:pPr>
            <a:r>
              <a:rPr lang="en-US" altLang="en-US" sz="2600" dirty="0" smtClean="0"/>
              <a:t>Alcohol </a:t>
            </a:r>
            <a:r>
              <a:rPr lang="en-US" altLang="en-US" sz="2600" dirty="0"/>
              <a:t>was served in illegal night-clubs which were called "speakeasies" </a:t>
            </a:r>
          </a:p>
          <a:p>
            <a:pPr>
              <a:lnSpc>
                <a:spcPct val="90000"/>
              </a:lnSpc>
            </a:pPr>
            <a:r>
              <a:rPr lang="en-US" altLang="en-US" sz="2800" dirty="0" smtClean="0"/>
              <a:t>Al Capone and other mafia members became an important part of American society </a:t>
            </a:r>
          </a:p>
          <a:p>
            <a:pPr lvl="1">
              <a:lnSpc>
                <a:spcPct val="90000"/>
              </a:lnSpc>
            </a:pPr>
            <a:r>
              <a:rPr lang="en-US" altLang="en-US" sz="2600" dirty="0" smtClean="0"/>
              <a:t>The St</a:t>
            </a:r>
            <a:r>
              <a:rPr lang="en-US" altLang="en-US" sz="2600" dirty="0"/>
              <a:t>. Valentine's Day </a:t>
            </a:r>
            <a:r>
              <a:rPr lang="en-US" altLang="en-US" sz="2600" dirty="0" smtClean="0"/>
              <a:t>Massacre </a:t>
            </a:r>
            <a:endParaRPr lang="en-US" sz="2600" dirty="0"/>
          </a:p>
        </p:txBody>
      </p:sp>
      <p:sp>
        <p:nvSpPr>
          <p:cNvPr id="6" name="Content Placeholder 5"/>
          <p:cNvSpPr>
            <a:spLocks noGrp="1"/>
          </p:cNvSpPr>
          <p:nvPr>
            <p:ph sz="half" idx="2"/>
          </p:nvPr>
        </p:nvSpPr>
        <p:spPr/>
        <p:txBody>
          <a:bodyPr>
            <a:normAutofit fontScale="85000" lnSpcReduction="10000"/>
          </a:bodyPr>
          <a:lstStyle/>
          <a:p>
            <a:endParaRPr lang="en-US"/>
          </a:p>
        </p:txBody>
      </p:sp>
      <p:pic>
        <p:nvPicPr>
          <p:cNvPr id="4098" name="Picture 2" descr="Image result for prohib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892" y="1707826"/>
            <a:ext cx="5176881" cy="410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477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 and the Economy</a:t>
            </a:r>
            <a:endParaRPr lang="en-US" dirty="0"/>
          </a:p>
        </p:txBody>
      </p:sp>
      <p:sp>
        <p:nvSpPr>
          <p:cNvPr id="3" name="Content Placeholder 2"/>
          <p:cNvSpPr>
            <a:spLocks noGrp="1"/>
          </p:cNvSpPr>
          <p:nvPr>
            <p:ph idx="1"/>
          </p:nvPr>
        </p:nvSpPr>
        <p:spPr>
          <a:xfrm>
            <a:off x="913795" y="1580050"/>
            <a:ext cx="10353762" cy="4807836"/>
          </a:xfrm>
        </p:spPr>
        <p:txBody>
          <a:bodyPr>
            <a:normAutofit/>
          </a:bodyPr>
          <a:lstStyle/>
          <a:p>
            <a:r>
              <a:rPr lang="en-US" sz="2800" dirty="0" smtClean="0"/>
              <a:t>Mass migration </a:t>
            </a:r>
            <a:r>
              <a:rPr lang="en-US" sz="2800" dirty="0"/>
              <a:t>from rural areas to cities </a:t>
            </a:r>
            <a:endParaRPr lang="en-US" sz="2800" dirty="0" smtClean="0"/>
          </a:p>
          <a:p>
            <a:pPr lvl="1"/>
            <a:r>
              <a:rPr lang="en-US" sz="2800" dirty="0" smtClean="0"/>
              <a:t>“Parties </a:t>
            </a:r>
            <a:r>
              <a:rPr lang="en-US" sz="2800" dirty="0"/>
              <a:t>were bigger, the pace was faster, the buildings were higher, the morals looser” (Fitzgerald</a:t>
            </a:r>
            <a:r>
              <a:rPr lang="en-US" sz="2800" dirty="0" smtClean="0"/>
              <a:t>)</a:t>
            </a:r>
          </a:p>
          <a:p>
            <a:r>
              <a:rPr lang="en-US" altLang="en-US" sz="2800" dirty="0" smtClean="0"/>
              <a:t>Rapid </a:t>
            </a:r>
            <a:r>
              <a:rPr lang="en-US" altLang="en-US" sz="2800" dirty="0"/>
              <a:t>growth of industry and mechanization: unlimited </a:t>
            </a:r>
            <a:r>
              <a:rPr lang="en-US" altLang="en-US" sz="2800" dirty="0" smtClean="0"/>
              <a:t>progress</a:t>
            </a:r>
          </a:p>
          <a:p>
            <a:pPr>
              <a:lnSpc>
                <a:spcPct val="90000"/>
              </a:lnSpc>
            </a:pPr>
            <a:r>
              <a:rPr lang="en-US" altLang="en-US" sz="2800" dirty="0" smtClean="0"/>
              <a:t>America </a:t>
            </a:r>
            <a:r>
              <a:rPr lang="en-US" altLang="en-US" sz="2800" dirty="0"/>
              <a:t>became the richest nation on Earth and a culture of </a:t>
            </a:r>
            <a:r>
              <a:rPr lang="en-US" altLang="en-US" sz="2800" dirty="0">
                <a:solidFill>
                  <a:schemeClr val="hlink"/>
                </a:solidFill>
              </a:rPr>
              <a:t>consumerism</a:t>
            </a:r>
            <a:r>
              <a:rPr lang="en-US" altLang="en-US" sz="2800" dirty="0"/>
              <a:t> was born</a:t>
            </a:r>
          </a:p>
          <a:p>
            <a:pPr lvl="1"/>
            <a:r>
              <a:rPr lang="en-US" altLang="en-US" sz="2800" dirty="0" smtClean="0"/>
              <a:t>Materialism </a:t>
            </a:r>
            <a:r>
              <a:rPr lang="en-US" altLang="en-US" sz="2800" dirty="0"/>
              <a:t>achieved too </a:t>
            </a:r>
            <a:r>
              <a:rPr lang="en-US" altLang="en-US" sz="2800" dirty="0" smtClean="0"/>
              <a:t>quickly. Thus</a:t>
            </a:r>
            <a:r>
              <a:rPr lang="en-US" altLang="en-US" sz="2800" dirty="0"/>
              <a:t>, lacking spiritual life/purpose</a:t>
            </a:r>
            <a:r>
              <a:rPr lang="en-US" altLang="en-US" sz="2800" dirty="0" smtClean="0"/>
              <a:t>.</a:t>
            </a:r>
          </a:p>
          <a:p>
            <a:endParaRPr lang="en-US" dirty="0"/>
          </a:p>
        </p:txBody>
      </p:sp>
    </p:spTree>
    <p:extLst>
      <p:ext uri="{BB962C8B-B14F-4D97-AF65-F5344CB8AC3E}">
        <p14:creationId xmlns:p14="http://schemas.microsoft.com/office/powerpoint/2010/main" val="2420089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and the Harlem Renaissance </a:t>
            </a:r>
            <a:endParaRPr lang="en-US" dirty="0"/>
          </a:p>
        </p:txBody>
      </p:sp>
      <p:sp>
        <p:nvSpPr>
          <p:cNvPr id="3" name="Content Placeholder 2"/>
          <p:cNvSpPr>
            <a:spLocks noGrp="1"/>
          </p:cNvSpPr>
          <p:nvPr>
            <p:ph idx="1"/>
          </p:nvPr>
        </p:nvSpPr>
        <p:spPr>
          <a:xfrm>
            <a:off x="3008948" y="2677328"/>
            <a:ext cx="8667347" cy="3848795"/>
          </a:xfrm>
        </p:spPr>
        <p:txBody>
          <a:bodyPr>
            <a:normAutofit fontScale="92500" lnSpcReduction="20000"/>
          </a:bodyPr>
          <a:lstStyle/>
          <a:p>
            <a:r>
              <a:rPr lang="en-US" sz="3000" dirty="0" smtClean="0">
                <a:solidFill>
                  <a:schemeClr val="tx1"/>
                </a:solidFill>
                <a:effectLst/>
              </a:rPr>
              <a:t>The </a:t>
            </a:r>
            <a:r>
              <a:rPr lang="en-US" sz="3000" dirty="0">
                <a:solidFill>
                  <a:schemeClr val="tx1"/>
                </a:solidFill>
                <a:effectLst/>
              </a:rPr>
              <a:t>Harlem Renaissance marked the first time that mainstream publishers and critics turned their attention </a:t>
            </a:r>
            <a:r>
              <a:rPr lang="en-US" sz="3000" dirty="0" smtClean="0">
                <a:solidFill>
                  <a:schemeClr val="tx1"/>
                </a:solidFill>
                <a:effectLst/>
              </a:rPr>
              <a:t>to </a:t>
            </a:r>
            <a:r>
              <a:rPr lang="en-US" sz="3000" dirty="0">
                <a:solidFill>
                  <a:schemeClr val="tx1"/>
                </a:solidFill>
                <a:effectLst/>
              </a:rPr>
              <a:t>African–American literature, music, art and politics</a:t>
            </a:r>
            <a:r>
              <a:rPr lang="en-US" sz="3000" dirty="0" smtClean="0">
                <a:solidFill>
                  <a:schemeClr val="tx1"/>
                </a:solidFill>
                <a:effectLst/>
              </a:rPr>
              <a:t>.</a:t>
            </a:r>
          </a:p>
          <a:p>
            <a:pPr lvl="1"/>
            <a:r>
              <a:rPr lang="en-US" sz="3000" dirty="0">
                <a:solidFill>
                  <a:schemeClr val="tx1"/>
                </a:solidFill>
                <a:effectLst/>
              </a:rPr>
              <a:t>Langston Hughes-Louis Armstrong-Duke </a:t>
            </a:r>
            <a:r>
              <a:rPr lang="en-US" sz="3000" dirty="0" smtClean="0">
                <a:solidFill>
                  <a:schemeClr val="tx1"/>
                </a:solidFill>
                <a:effectLst/>
              </a:rPr>
              <a:t>Ellington</a:t>
            </a:r>
          </a:p>
          <a:p>
            <a:pPr marL="342900" lvl="1" indent="-306000">
              <a:buFont typeface="Wingdings 2" charset="2"/>
              <a:buChar char=""/>
            </a:pPr>
            <a:r>
              <a:rPr lang="en-US" sz="3000" dirty="0">
                <a:solidFill>
                  <a:schemeClr val="tx1"/>
                </a:solidFill>
                <a:effectLst/>
              </a:rPr>
              <a:t>The revival of the KKK in the early twentieth century reflected a society struggling with the effects of industrialization, urbanization, and immigration. </a:t>
            </a:r>
            <a:endParaRPr lang="en-US" dirty="0" smtClean="0">
              <a:solidFill>
                <a:schemeClr val="tx1"/>
              </a:solidFill>
              <a:effectLst/>
            </a:endParaRPr>
          </a:p>
          <a:p>
            <a:endParaRPr lang="en-US" dirty="0" smtClean="0">
              <a:effectLst/>
            </a:endParaRPr>
          </a:p>
        </p:txBody>
      </p:sp>
      <p:pic>
        <p:nvPicPr>
          <p:cNvPr id="6146" name="Picture 2" descr="Image result for louis armst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53" y="2926709"/>
            <a:ext cx="2904095" cy="2178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853" y="1584413"/>
            <a:ext cx="11571442" cy="830997"/>
          </a:xfrm>
          <a:prstGeom prst="rect">
            <a:avLst/>
          </a:prstGeom>
          <a:noFill/>
        </p:spPr>
        <p:txBody>
          <a:bodyPr wrap="square" rtlCol="0">
            <a:spAutoFit/>
          </a:bodyPr>
          <a:lstStyle/>
          <a:p>
            <a:pPr algn="ctr"/>
            <a:r>
              <a:rPr lang="en-US" sz="2400" dirty="0"/>
              <a:t>In the 1920s, the great migration of blacks from the rural South to the urban North sparked an African–American cultural renaissance</a:t>
            </a:r>
          </a:p>
        </p:txBody>
      </p:sp>
    </p:spTree>
    <p:extLst>
      <p:ext uri="{BB962C8B-B14F-4D97-AF65-F5344CB8AC3E}">
        <p14:creationId xmlns:p14="http://schemas.microsoft.com/office/powerpoint/2010/main" val="73839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Generation </a:t>
            </a:r>
            <a:endParaRPr lang="en-US" dirty="0"/>
          </a:p>
        </p:txBody>
      </p:sp>
      <p:sp>
        <p:nvSpPr>
          <p:cNvPr id="3" name="Content Placeholder 2"/>
          <p:cNvSpPr>
            <a:spLocks noGrp="1"/>
          </p:cNvSpPr>
          <p:nvPr>
            <p:ph idx="1"/>
          </p:nvPr>
        </p:nvSpPr>
        <p:spPr>
          <a:xfrm>
            <a:off x="913795" y="1732449"/>
            <a:ext cx="10353762" cy="4668351"/>
          </a:xfrm>
        </p:spPr>
        <p:txBody>
          <a:bodyPr>
            <a:normAutofit lnSpcReduction="10000"/>
          </a:bodyPr>
          <a:lstStyle/>
          <a:p>
            <a:r>
              <a:rPr lang="en-US" sz="2400" dirty="0">
                <a:effectLst/>
              </a:rPr>
              <a:t>The Lost Generation refers to the generation of artists, writers, and intellectuals that came of age during the First World War (1914-1918) </a:t>
            </a:r>
            <a:r>
              <a:rPr lang="en-US" sz="2400" dirty="0" smtClean="0">
                <a:effectLst/>
              </a:rPr>
              <a:t>and </a:t>
            </a:r>
            <a:r>
              <a:rPr lang="en-US" sz="2400" dirty="0">
                <a:effectLst/>
              </a:rPr>
              <a:t>the “Roaring Twenties</a:t>
            </a:r>
            <a:r>
              <a:rPr lang="en-US" sz="2400" dirty="0" smtClean="0">
                <a:effectLst/>
              </a:rPr>
              <a:t>.”</a:t>
            </a:r>
          </a:p>
          <a:p>
            <a:r>
              <a:rPr lang="en-US" sz="2400" dirty="0" smtClean="0">
                <a:effectLst/>
              </a:rPr>
              <a:t>Fitzgerald- Coined “The Jazz Age” </a:t>
            </a:r>
          </a:p>
          <a:p>
            <a:r>
              <a:rPr lang="en-US" sz="2400" dirty="0" smtClean="0">
                <a:effectLst/>
              </a:rPr>
              <a:t>Charlie Chaplin- Comedian, Actor and filmmaker </a:t>
            </a:r>
          </a:p>
          <a:p>
            <a:r>
              <a:rPr lang="en-US" sz="2400" dirty="0" smtClean="0">
                <a:effectLst/>
              </a:rPr>
              <a:t>Coco Channel- First designer to make pants for women</a:t>
            </a:r>
          </a:p>
          <a:p>
            <a:r>
              <a:rPr lang="en-US" sz="2400" dirty="0" smtClean="0">
                <a:effectLst/>
              </a:rPr>
              <a:t>Charles </a:t>
            </a:r>
            <a:r>
              <a:rPr lang="en-US" sz="2400" dirty="0" err="1" smtClean="0">
                <a:effectLst/>
              </a:rPr>
              <a:t>Linderbergh</a:t>
            </a:r>
            <a:r>
              <a:rPr lang="en-US" sz="2400" dirty="0" smtClean="0">
                <a:effectLst/>
              </a:rPr>
              <a:t>- First solo non-stop flight from NY to Paris</a:t>
            </a:r>
          </a:p>
          <a:p>
            <a:r>
              <a:rPr lang="en-US" sz="2400" dirty="0" smtClean="0">
                <a:effectLst/>
              </a:rPr>
              <a:t>Babe Ruth- Record for hitting 60 home runs in one season</a:t>
            </a:r>
          </a:p>
          <a:p>
            <a:r>
              <a:rPr lang="en-US" sz="2400" dirty="0" smtClean="0">
                <a:effectLst/>
              </a:rPr>
              <a:t>Henry Ford- Founder of Ford</a:t>
            </a:r>
          </a:p>
          <a:p>
            <a:r>
              <a:rPr lang="en-US" sz="2400" dirty="0" smtClean="0">
                <a:effectLst/>
              </a:rPr>
              <a:t>Walt Disney</a:t>
            </a:r>
          </a:p>
          <a:p>
            <a:endParaRPr lang="en-US" dirty="0"/>
          </a:p>
        </p:txBody>
      </p:sp>
    </p:spTree>
    <p:extLst>
      <p:ext uri="{BB962C8B-B14F-4D97-AF65-F5344CB8AC3E}">
        <p14:creationId xmlns:p14="http://schemas.microsoft.com/office/powerpoint/2010/main" val="2732835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Optimism </a:t>
            </a:r>
            <a:endParaRPr lang="en-US" dirty="0"/>
          </a:p>
        </p:txBody>
      </p:sp>
      <p:sp>
        <p:nvSpPr>
          <p:cNvPr id="3" name="Content Placeholder 2"/>
          <p:cNvSpPr>
            <a:spLocks noGrp="1"/>
          </p:cNvSpPr>
          <p:nvPr>
            <p:ph idx="1"/>
          </p:nvPr>
        </p:nvSpPr>
        <p:spPr/>
        <p:txBody>
          <a:bodyPr>
            <a:normAutofit/>
          </a:bodyPr>
          <a:lstStyle/>
          <a:p>
            <a:r>
              <a:rPr lang="en-US" altLang="en-US" sz="3600" dirty="0" smtClean="0"/>
              <a:t>Business</a:t>
            </a:r>
            <a:r>
              <a:rPr lang="en-US" altLang="en-US" sz="3600" dirty="0"/>
              <a:t>, change and innovation, laissez faire- economy</a:t>
            </a:r>
          </a:p>
          <a:p>
            <a:r>
              <a:rPr lang="en-US" altLang="en-US" sz="3600" dirty="0" smtClean="0"/>
              <a:t>Rapid </a:t>
            </a:r>
            <a:r>
              <a:rPr lang="en-US" altLang="en-US" sz="3600" dirty="0"/>
              <a:t>growth of industry and </a:t>
            </a:r>
            <a:r>
              <a:rPr lang="en-US" altLang="en-US" sz="3600" dirty="0" smtClean="0"/>
              <a:t>mechanization</a:t>
            </a:r>
          </a:p>
          <a:p>
            <a:r>
              <a:rPr lang="en-US" altLang="en-US" sz="3600" dirty="0" smtClean="0"/>
              <a:t>Even </a:t>
            </a:r>
            <a:r>
              <a:rPr lang="en-US" altLang="en-US" sz="3600" dirty="0"/>
              <a:t>skeptics believe in progress and in solving of problems: new" Golden Age" for America </a:t>
            </a:r>
            <a:endParaRPr lang="en-US" altLang="en-US" sz="3600" dirty="0" smtClean="0"/>
          </a:p>
          <a:p>
            <a:r>
              <a:rPr lang="en-US" altLang="en-US" sz="3600" dirty="0" smtClean="0"/>
              <a:t>The idea of “The American Dream” </a:t>
            </a:r>
            <a:endParaRPr lang="en-US" altLang="en-US" sz="3600" dirty="0"/>
          </a:p>
          <a:p>
            <a:endParaRPr lang="en-US" dirty="0"/>
          </a:p>
        </p:txBody>
      </p:sp>
    </p:spTree>
    <p:extLst>
      <p:ext uri="{BB962C8B-B14F-4D97-AF65-F5344CB8AC3E}">
        <p14:creationId xmlns:p14="http://schemas.microsoft.com/office/powerpoint/2010/main" val="75811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a:xfrm>
            <a:off x="913795" y="1732449"/>
            <a:ext cx="10353762" cy="4684976"/>
          </a:xfrm>
        </p:spPr>
        <p:txBody>
          <a:bodyPr>
            <a:normAutofit/>
          </a:bodyPr>
          <a:lstStyle/>
          <a:p>
            <a:pPr>
              <a:lnSpc>
                <a:spcPct val="90000"/>
              </a:lnSpc>
            </a:pPr>
            <a:r>
              <a:rPr lang="en-US" altLang="en-US" sz="2800" dirty="0" smtClean="0"/>
              <a:t>The 20s were referred to as the decade of "decline </a:t>
            </a:r>
            <a:r>
              <a:rPr lang="en-US" altLang="en-US" sz="2800" dirty="0"/>
              <a:t>and degradation" </a:t>
            </a:r>
          </a:p>
          <a:p>
            <a:pPr>
              <a:lnSpc>
                <a:spcPct val="90000"/>
              </a:lnSpc>
            </a:pPr>
            <a:r>
              <a:rPr lang="en-US" altLang="en-US" sz="2800" dirty="0"/>
              <a:t>Americans are caught up in a "surge of </a:t>
            </a:r>
            <a:r>
              <a:rPr lang="en-US" altLang="en-US" sz="2800" dirty="0" smtClean="0"/>
              <a:t>materialism," </a:t>
            </a:r>
            <a:r>
              <a:rPr lang="en-US" altLang="en-US" sz="2800" dirty="0"/>
              <a:t>people who had failed to grasp the meaning and significance of life.</a:t>
            </a:r>
          </a:p>
          <a:p>
            <a:pPr>
              <a:lnSpc>
                <a:spcPct val="90000"/>
              </a:lnSpc>
            </a:pPr>
            <a:r>
              <a:rPr lang="en-US" altLang="en-US" sz="2800" dirty="0"/>
              <a:t>they feel disillusioned or disenchanted, they lost faith in life and in the possibility of social progress that caused their absolute lack of interest in politics</a:t>
            </a:r>
            <a:r>
              <a:rPr lang="en-US" altLang="en-US" sz="2800" dirty="0" smtClean="0"/>
              <a:t>.</a:t>
            </a:r>
            <a:endParaRPr lang="en-US" sz="2800" dirty="0"/>
          </a:p>
          <a:p>
            <a:pPr fontAlgn="base"/>
            <a:r>
              <a:rPr lang="en-US" sz="2800" dirty="0" smtClean="0">
                <a:effectLst/>
              </a:rPr>
              <a:t>Many of the lost generation </a:t>
            </a:r>
            <a:r>
              <a:rPr lang="en-US" sz="2800" dirty="0">
                <a:effectLst/>
              </a:rPr>
              <a:t>expressed doubt and cynicism in their artistic endeavors.</a:t>
            </a:r>
          </a:p>
          <a:p>
            <a:endParaRPr lang="en-US" dirty="0"/>
          </a:p>
        </p:txBody>
      </p:sp>
    </p:spTree>
    <p:extLst>
      <p:ext uri="{BB962C8B-B14F-4D97-AF65-F5344CB8AC3E}">
        <p14:creationId xmlns:p14="http://schemas.microsoft.com/office/powerpoint/2010/main" val="1136577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2663</TotalTime>
  <Words>968</Words>
  <Application>Microsoft Office PowerPoint</Application>
  <PresentationFormat>Widescreen</PresentationFormat>
  <Paragraphs>93</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Calisto MT</vt:lpstr>
      <vt:lpstr>Trebuchet MS</vt:lpstr>
      <vt:lpstr>Wingdings 2</vt:lpstr>
      <vt:lpstr>Slate</vt:lpstr>
      <vt:lpstr>PowerPoint Presentation</vt:lpstr>
      <vt:lpstr>The 20’s: An Age of Transition</vt:lpstr>
      <vt:lpstr>Changing Role of Women</vt:lpstr>
      <vt:lpstr>Prohibition</vt:lpstr>
      <vt:lpstr>Urbanization and the Economy</vt:lpstr>
      <vt:lpstr>Race and the Harlem Renaissance </vt:lpstr>
      <vt:lpstr>The Lost Generation </vt:lpstr>
      <vt:lpstr>Optimism </vt:lpstr>
      <vt:lpstr>Controversy</vt:lpstr>
      <vt:lpstr>The American Dream</vt:lpstr>
      <vt:lpstr>PowerPoint Presentation</vt:lpstr>
      <vt:lpstr>Gatsby and The American Dream</vt:lpstr>
      <vt:lpstr>F Scott Fitzgerald</vt:lpstr>
      <vt:lpstr>Fitzgerald Continued</vt:lpstr>
      <vt:lpstr>The End of Fitzgerald</vt:lpstr>
    </vt:vector>
  </TitlesOfParts>
  <Company>JSD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Shurtleff</dc:creator>
  <cp:lastModifiedBy>Alexis Shurtleff</cp:lastModifiedBy>
  <cp:revision>20</cp:revision>
  <dcterms:created xsi:type="dcterms:W3CDTF">2017-11-01T17:34:02Z</dcterms:created>
  <dcterms:modified xsi:type="dcterms:W3CDTF">2017-11-03T13:57:36Z</dcterms:modified>
</cp:coreProperties>
</file>