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24"/>
  </p:notesMasterIdLst>
  <p:sldIdLst>
    <p:sldId id="276" r:id="rId2"/>
    <p:sldId id="277" r:id="rId3"/>
    <p:sldId id="278" r:id="rId4"/>
    <p:sldId id="279" r:id="rId5"/>
    <p:sldId id="257" r:id="rId6"/>
    <p:sldId id="256" r:id="rId7"/>
    <p:sldId id="258" r:id="rId8"/>
    <p:sldId id="281" r:id="rId9"/>
    <p:sldId id="287" r:id="rId10"/>
    <p:sldId id="260" r:id="rId11"/>
    <p:sldId id="284" r:id="rId12"/>
    <p:sldId id="285" r:id="rId13"/>
    <p:sldId id="286" r:id="rId14"/>
    <p:sldId id="261" r:id="rId15"/>
    <p:sldId id="264" r:id="rId16"/>
    <p:sldId id="267" r:id="rId17"/>
    <p:sldId id="280" r:id="rId18"/>
    <p:sldId id="275" r:id="rId19"/>
    <p:sldId id="273" r:id="rId20"/>
    <p:sldId id="272" r:id="rId21"/>
    <p:sldId id="269"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1" autoAdjust="0"/>
    <p:restoredTop sz="94660"/>
  </p:normalViewPr>
  <p:slideViewPr>
    <p:cSldViewPr snapToGrid="0">
      <p:cViewPr varScale="1">
        <p:scale>
          <a:sx n="56" d="100"/>
          <a:sy n="56" d="100"/>
        </p:scale>
        <p:origin x="3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D0CFB-4C70-4AAA-8721-77ECA00B19D2}"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D3820-939E-4841-90FA-633695D4B51F}" type="slidenum">
              <a:rPr lang="en-US" smtClean="0"/>
              <a:t>‹#›</a:t>
            </a:fld>
            <a:endParaRPr lang="en-US"/>
          </a:p>
        </p:txBody>
      </p:sp>
    </p:spTree>
    <p:extLst>
      <p:ext uri="{BB962C8B-B14F-4D97-AF65-F5344CB8AC3E}">
        <p14:creationId xmlns:p14="http://schemas.microsoft.com/office/powerpoint/2010/main" val="403018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D3820-939E-4841-90FA-633695D4B51F}" type="slidenum">
              <a:rPr lang="en-US" smtClean="0"/>
              <a:t>6</a:t>
            </a:fld>
            <a:endParaRPr lang="en-US"/>
          </a:p>
        </p:txBody>
      </p:sp>
    </p:spTree>
    <p:extLst>
      <p:ext uri="{BB962C8B-B14F-4D97-AF65-F5344CB8AC3E}">
        <p14:creationId xmlns:p14="http://schemas.microsoft.com/office/powerpoint/2010/main" val="354709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D3820-939E-4841-90FA-633695D4B51F}" type="slidenum">
              <a:rPr lang="en-US" smtClean="0"/>
              <a:t>8</a:t>
            </a:fld>
            <a:endParaRPr lang="en-US"/>
          </a:p>
        </p:txBody>
      </p:sp>
    </p:spTree>
    <p:extLst>
      <p:ext uri="{BB962C8B-B14F-4D97-AF65-F5344CB8AC3E}">
        <p14:creationId xmlns:p14="http://schemas.microsoft.com/office/powerpoint/2010/main" val="93454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Two sides are formed among the heroes: the side that supports it, led by Iron Man, and the side that opposes it because it violates civil liberties, led by Captain America.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beauty of Captain America is that he is and always has been a symbol of the American dream. But that dream encompasses what German psychologist Erich Fromm called the basic human dilemma, which is the conflicting desire for both security and freedom.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What</a:t>
            </a:r>
            <a:r>
              <a:rPr lang="en-US" sz="1200" baseline="0" dirty="0" smtClean="0"/>
              <a:t> role should the government play in modern 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When does public safety become an invasion of privacy? Metaphor for gun control?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5ED3820-939E-4841-90FA-633695D4B51F}" type="slidenum">
              <a:rPr lang="en-US" smtClean="0"/>
              <a:t>9</a:t>
            </a:fld>
            <a:endParaRPr lang="en-US"/>
          </a:p>
        </p:txBody>
      </p:sp>
    </p:spTree>
    <p:extLst>
      <p:ext uri="{BB962C8B-B14F-4D97-AF65-F5344CB8AC3E}">
        <p14:creationId xmlns:p14="http://schemas.microsoft.com/office/powerpoint/2010/main" val="210085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literacy rate was high, and the intensity of devotional life, as recorded in the many surviving diaries, sermon notes, poems, and letters, was seldom to be matched in American life. The Puritans’ ecclesiastical order was as intolerant as the one they had fled.</a:t>
            </a:r>
          </a:p>
          <a:p>
            <a:endParaRPr lang="en-US" dirty="0"/>
          </a:p>
        </p:txBody>
      </p:sp>
      <p:sp>
        <p:nvSpPr>
          <p:cNvPr id="4" name="Slide Number Placeholder 3"/>
          <p:cNvSpPr>
            <a:spLocks noGrp="1"/>
          </p:cNvSpPr>
          <p:nvPr>
            <p:ph type="sldNum" sz="quarter" idx="10"/>
          </p:nvPr>
        </p:nvSpPr>
        <p:spPr/>
        <p:txBody>
          <a:bodyPr/>
          <a:lstStyle/>
          <a:p>
            <a:fld id="{B5ED3820-939E-4841-90FA-633695D4B51F}" type="slidenum">
              <a:rPr lang="en-US" smtClean="0"/>
              <a:t>20</a:t>
            </a:fld>
            <a:endParaRPr lang="en-US"/>
          </a:p>
        </p:txBody>
      </p:sp>
    </p:spTree>
    <p:extLst>
      <p:ext uri="{BB962C8B-B14F-4D97-AF65-F5344CB8AC3E}">
        <p14:creationId xmlns:p14="http://schemas.microsoft.com/office/powerpoint/2010/main" val="80981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CF1ACF7-805D-4B15-868C-84C4E5FA78E5}" type="datetimeFigureOut">
              <a:rPr lang="en-US" smtClean="0"/>
              <a:t>4/29/2019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6BCFC3C-BA89-40BB-9DC6-EB65824101A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853218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1ACF7-805D-4B15-868C-84C4E5FA78E5}"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CFC3C-BA89-40BB-9DC6-EB65824101A5}" type="slidenum">
              <a:rPr lang="en-US" smtClean="0"/>
              <a:t>‹#›</a:t>
            </a:fld>
            <a:endParaRPr lang="en-US"/>
          </a:p>
        </p:txBody>
      </p:sp>
    </p:spTree>
    <p:extLst>
      <p:ext uri="{BB962C8B-B14F-4D97-AF65-F5344CB8AC3E}">
        <p14:creationId xmlns:p14="http://schemas.microsoft.com/office/powerpoint/2010/main" val="410426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1ACF7-805D-4B15-868C-84C4E5FA78E5}"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CFC3C-BA89-40BB-9DC6-EB65824101A5}" type="slidenum">
              <a:rPr lang="en-US" smtClean="0"/>
              <a:t>‹#›</a:t>
            </a:fld>
            <a:endParaRPr lang="en-US"/>
          </a:p>
        </p:txBody>
      </p:sp>
    </p:spTree>
    <p:extLst>
      <p:ext uri="{BB962C8B-B14F-4D97-AF65-F5344CB8AC3E}">
        <p14:creationId xmlns:p14="http://schemas.microsoft.com/office/powerpoint/2010/main" val="205237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1ACF7-805D-4B15-868C-84C4E5FA78E5}"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CFC3C-BA89-40BB-9DC6-EB65824101A5}" type="slidenum">
              <a:rPr lang="en-US" smtClean="0"/>
              <a:t>‹#›</a:t>
            </a:fld>
            <a:endParaRPr lang="en-US"/>
          </a:p>
        </p:txBody>
      </p:sp>
    </p:spTree>
    <p:extLst>
      <p:ext uri="{BB962C8B-B14F-4D97-AF65-F5344CB8AC3E}">
        <p14:creationId xmlns:p14="http://schemas.microsoft.com/office/powerpoint/2010/main" val="23613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CF1ACF7-805D-4B15-868C-84C4E5FA78E5}" type="datetimeFigureOut">
              <a:rPr lang="en-US" smtClean="0"/>
              <a:t>4/29/2019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6BCFC3C-BA89-40BB-9DC6-EB65824101A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243339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F1ACF7-805D-4B15-868C-84C4E5FA78E5}"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CFC3C-BA89-40BB-9DC6-EB65824101A5}" type="slidenum">
              <a:rPr lang="en-US" smtClean="0"/>
              <a:t>‹#›</a:t>
            </a:fld>
            <a:endParaRPr lang="en-US"/>
          </a:p>
        </p:txBody>
      </p:sp>
    </p:spTree>
    <p:extLst>
      <p:ext uri="{BB962C8B-B14F-4D97-AF65-F5344CB8AC3E}">
        <p14:creationId xmlns:p14="http://schemas.microsoft.com/office/powerpoint/2010/main" val="51623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F1ACF7-805D-4B15-868C-84C4E5FA78E5}"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CFC3C-BA89-40BB-9DC6-EB65824101A5}" type="slidenum">
              <a:rPr lang="en-US" smtClean="0"/>
              <a:t>‹#›</a:t>
            </a:fld>
            <a:endParaRPr lang="en-US"/>
          </a:p>
        </p:txBody>
      </p:sp>
    </p:spTree>
    <p:extLst>
      <p:ext uri="{BB962C8B-B14F-4D97-AF65-F5344CB8AC3E}">
        <p14:creationId xmlns:p14="http://schemas.microsoft.com/office/powerpoint/2010/main" val="268378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F1ACF7-805D-4B15-868C-84C4E5FA78E5}"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CFC3C-BA89-40BB-9DC6-EB65824101A5}" type="slidenum">
              <a:rPr lang="en-US" smtClean="0"/>
              <a:t>‹#›</a:t>
            </a:fld>
            <a:endParaRPr lang="en-US"/>
          </a:p>
        </p:txBody>
      </p:sp>
    </p:spTree>
    <p:extLst>
      <p:ext uri="{BB962C8B-B14F-4D97-AF65-F5344CB8AC3E}">
        <p14:creationId xmlns:p14="http://schemas.microsoft.com/office/powerpoint/2010/main" val="47881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1ACF7-805D-4B15-868C-84C4E5FA78E5}"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CFC3C-BA89-40BB-9DC6-EB65824101A5}" type="slidenum">
              <a:rPr lang="en-US" smtClean="0"/>
              <a:t>‹#›</a:t>
            </a:fld>
            <a:endParaRPr lang="en-US"/>
          </a:p>
        </p:txBody>
      </p:sp>
    </p:spTree>
    <p:extLst>
      <p:ext uri="{BB962C8B-B14F-4D97-AF65-F5344CB8AC3E}">
        <p14:creationId xmlns:p14="http://schemas.microsoft.com/office/powerpoint/2010/main" val="306735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CF1ACF7-805D-4B15-868C-84C4E5FA78E5}" type="datetimeFigureOut">
              <a:rPr lang="en-US" smtClean="0"/>
              <a:t>4/29/2019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BCFC3C-BA89-40BB-9DC6-EB65824101A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206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CF1ACF7-805D-4B15-868C-84C4E5FA78E5}" type="datetimeFigureOut">
              <a:rPr lang="en-US" smtClean="0"/>
              <a:t>4/29/2019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BCFC3C-BA89-40BB-9DC6-EB65824101A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270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CF1ACF7-805D-4B15-868C-84C4E5FA78E5}" type="datetimeFigureOut">
              <a:rPr lang="en-US" smtClean="0"/>
              <a:t>4/29/2019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6BCFC3C-BA89-40BB-9DC6-EB65824101A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491510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Red-baiting" TargetMode="External"/><Relationship Id="rId2" Type="http://schemas.openxmlformats.org/officeDocument/2006/relationships/hyperlink" Target="https://en.wikipedia.org/wiki/Adolphe_Menjou" TargetMode="External"/><Relationship Id="rId1" Type="http://schemas.openxmlformats.org/officeDocument/2006/relationships/slideLayout" Target="../slideLayouts/slideLayout2.xml"/><Relationship Id="rId4" Type="http://schemas.openxmlformats.org/officeDocument/2006/relationships/hyperlink" Target="https://en.wikipedia.org/wiki/Jane_Wyma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2689707"/>
            <a:ext cx="8361229" cy="1495172"/>
          </a:xfrm>
        </p:spPr>
        <p:txBody>
          <a:bodyPr>
            <a:normAutofit fontScale="90000"/>
          </a:bodyPr>
          <a:lstStyle/>
          <a:p>
            <a:r>
              <a:rPr lang="en-US" dirty="0" smtClean="0">
                <a:latin typeface="Times New Roman" panose="02020603050405020304" pitchFamily="18" charset="0"/>
                <a:cs typeface="Times New Roman" panose="02020603050405020304" pitchFamily="18" charset="0"/>
              </a:rPr>
              <a:t>McCarthyism AND THE red SCARE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110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HUAC AND THE ACCUSED</a:t>
            </a:r>
            <a:endParaRPr lang="en-US" sz="4800" b="1" dirty="0"/>
          </a:p>
        </p:txBody>
      </p:sp>
      <p:sp>
        <p:nvSpPr>
          <p:cNvPr id="3" name="Content Placeholder 2"/>
          <p:cNvSpPr>
            <a:spLocks noGrp="1"/>
          </p:cNvSpPr>
          <p:nvPr>
            <p:ph idx="1"/>
          </p:nvPr>
        </p:nvSpPr>
        <p:spPr>
          <a:xfrm>
            <a:off x="1371600" y="1705707"/>
            <a:ext cx="9601200" cy="4554415"/>
          </a:xfrm>
        </p:spPr>
        <p:txBody>
          <a:bodyPr>
            <a:noAutofit/>
          </a:bodyPr>
          <a:lstStyle/>
          <a:p>
            <a:r>
              <a:rPr lang="en-US" dirty="0"/>
              <a:t>House Un-American Activities Committee (HUAC) convened </a:t>
            </a:r>
            <a:r>
              <a:rPr lang="en-US" dirty="0" smtClean="0"/>
              <a:t>hearings in </a:t>
            </a:r>
            <a:r>
              <a:rPr lang="en-US" dirty="0"/>
              <a:t>Washington, D.C., to </a:t>
            </a:r>
            <a:r>
              <a:rPr lang="en-US" dirty="0" smtClean="0"/>
              <a:t>investigate activities </a:t>
            </a:r>
            <a:r>
              <a:rPr lang="en-US" dirty="0"/>
              <a:t>in the entertainment </a:t>
            </a:r>
            <a:r>
              <a:rPr lang="en-US" dirty="0" smtClean="0"/>
              <a:t>industry.</a:t>
            </a:r>
          </a:p>
          <a:p>
            <a:r>
              <a:rPr lang="en-US" dirty="0" smtClean="0"/>
              <a:t>41 </a:t>
            </a:r>
            <a:r>
              <a:rPr lang="en-US" dirty="0"/>
              <a:t>screenwriters, directors and producers were subpoenaed. Most witnesses were “friendly” — that is, willing to respond to the committee’s central question: “Are you now or have you ever been a member of the Communist Party?” </a:t>
            </a:r>
            <a:endParaRPr lang="en-US" dirty="0" smtClean="0"/>
          </a:p>
          <a:p>
            <a:pPr lvl="1"/>
            <a:r>
              <a:rPr lang="en-US" dirty="0"/>
              <a:t>“friendly” </a:t>
            </a:r>
            <a:r>
              <a:rPr lang="en-US" dirty="0" smtClean="0"/>
              <a:t>witnesses were those </a:t>
            </a:r>
            <a:r>
              <a:rPr lang="en-US" dirty="0"/>
              <a:t>who were willing to identify others in the motion-picture industry as confirmed or suspected Communists. Some named names to save their own careers, others did so out of true political </a:t>
            </a:r>
            <a:r>
              <a:rPr lang="en-US" dirty="0" smtClean="0"/>
              <a:t>conviction</a:t>
            </a:r>
            <a:endParaRPr lang="en-US" dirty="0"/>
          </a:p>
          <a:p>
            <a:r>
              <a:rPr lang="en-US" dirty="0"/>
              <a:t>T</a:t>
            </a:r>
            <a:r>
              <a:rPr lang="en-US" dirty="0" smtClean="0"/>
              <a:t>hose </a:t>
            </a:r>
            <a:r>
              <a:rPr lang="en-US" dirty="0"/>
              <a:t>who confessed to membership were offered the opportunity to name “fellow travelers,” thereby regaining their good standing with the committee and, by extension, the American film industry</a:t>
            </a:r>
            <a:r>
              <a:rPr lang="en-US" dirty="0" smtClean="0"/>
              <a:t>.</a:t>
            </a:r>
          </a:p>
          <a:p>
            <a:r>
              <a:rPr lang="en-US" dirty="0"/>
              <a:t> As individuals cooperated and "named names," the list grew. Altogether some 320 people in the entertainment industry were blacklisted for suspected involvement in "subversive" activities.</a:t>
            </a:r>
          </a:p>
        </p:txBody>
      </p:sp>
    </p:spTree>
    <p:extLst>
      <p:ext uri="{BB962C8B-B14F-4D97-AF65-F5344CB8AC3E}">
        <p14:creationId xmlns:p14="http://schemas.microsoft.com/office/powerpoint/2010/main" val="2290619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rthur miller and marilyn monro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36579" y="845127"/>
            <a:ext cx="6481494" cy="539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8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alt disney mccarthyis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4364" y="726957"/>
            <a:ext cx="5043053" cy="608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283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Statements From the Accused:</a:t>
            </a:r>
            <a:endParaRPr lang="en-US" dirty="0"/>
          </a:p>
        </p:txBody>
      </p:sp>
      <p:sp>
        <p:nvSpPr>
          <p:cNvPr id="3" name="Content Placeholder 2"/>
          <p:cNvSpPr>
            <a:spLocks noGrp="1"/>
          </p:cNvSpPr>
          <p:nvPr>
            <p:ph idx="1"/>
          </p:nvPr>
        </p:nvSpPr>
        <p:spPr/>
        <p:txBody>
          <a:bodyPr>
            <a:noAutofit/>
          </a:bodyPr>
          <a:lstStyle/>
          <a:p>
            <a:r>
              <a:rPr lang="en-US" sz="2800" dirty="0"/>
              <a:t> Actor </a:t>
            </a:r>
            <a:r>
              <a:rPr lang="en-US" sz="2800" dirty="0" err="1">
                <a:hlinkClick r:id="rId2" tooltip="Adolphe Menjou"/>
              </a:rPr>
              <a:t>Adolphe</a:t>
            </a:r>
            <a:r>
              <a:rPr lang="en-US" sz="2800" dirty="0">
                <a:hlinkClick r:id="rId2" tooltip="Adolphe Menjou"/>
              </a:rPr>
              <a:t> </a:t>
            </a:r>
            <a:r>
              <a:rPr lang="en-US" sz="2800" dirty="0" err="1">
                <a:hlinkClick r:id="rId2" tooltip="Adolphe Menjou"/>
              </a:rPr>
              <a:t>Menjou</a:t>
            </a:r>
            <a:r>
              <a:rPr lang="en-US" sz="2800" dirty="0"/>
              <a:t> declared, "I am a witch hunter if the witches are Communists. I am a </a:t>
            </a:r>
            <a:r>
              <a:rPr lang="en-US" sz="2800" dirty="0">
                <a:hlinkClick r:id="rId3" tooltip="Red-baiting"/>
              </a:rPr>
              <a:t>Red-baiter</a:t>
            </a:r>
            <a:r>
              <a:rPr lang="en-US" sz="2800" dirty="0"/>
              <a:t>. I would like to see them all back in Russia</a:t>
            </a:r>
            <a:r>
              <a:rPr lang="en-US" sz="2800" dirty="0" smtClean="0"/>
              <a:t>.“</a:t>
            </a:r>
          </a:p>
          <a:p>
            <a:r>
              <a:rPr lang="en-US" sz="2800" dirty="0"/>
              <a:t>Reagan testified that a small clique within his union was using "communist-like tactics" </a:t>
            </a:r>
            <a:r>
              <a:rPr lang="en-US" sz="2800" dirty="0" smtClean="0"/>
              <a:t>(</a:t>
            </a:r>
            <a:r>
              <a:rPr lang="en-US" sz="2800" dirty="0"/>
              <a:t>Later his first wife, actress </a:t>
            </a:r>
            <a:r>
              <a:rPr lang="en-US" sz="2800" dirty="0">
                <a:hlinkClick r:id="rId4" tooltip="Jane Wyman"/>
              </a:rPr>
              <a:t>Jane Wyman</a:t>
            </a:r>
            <a:r>
              <a:rPr lang="en-US" sz="2800" dirty="0"/>
              <a:t> stated in her biography with Joe Morella [1985] that Reagan's allegations against friends and colleagues led to tension in their marriage, eventually resulting in their divorce)</a:t>
            </a:r>
          </a:p>
        </p:txBody>
      </p:sp>
    </p:spTree>
    <p:extLst>
      <p:ext uri="{BB962C8B-B14F-4D97-AF65-F5344CB8AC3E}">
        <p14:creationId xmlns:p14="http://schemas.microsoft.com/office/powerpoint/2010/main" val="1097270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The Ten Witnesses</a:t>
            </a:r>
            <a:endParaRPr lang="en-US" sz="6000" b="1" dirty="0"/>
          </a:p>
        </p:txBody>
      </p:sp>
      <p:sp>
        <p:nvSpPr>
          <p:cNvPr id="3" name="Content Placeholder 2"/>
          <p:cNvSpPr>
            <a:spLocks noGrp="1"/>
          </p:cNvSpPr>
          <p:nvPr>
            <p:ph idx="1"/>
          </p:nvPr>
        </p:nvSpPr>
        <p:spPr/>
        <p:txBody>
          <a:bodyPr>
            <a:normAutofit fontScale="92500"/>
          </a:bodyPr>
          <a:lstStyle/>
          <a:p>
            <a:r>
              <a:rPr lang="en-US" sz="2400" dirty="0"/>
              <a:t>Ten witnesses — all current or former party members — banded together in protest, refusing to cooperate on First Amendment grounds (freedom of speech, right of assembly, freedom of association) and affirming that HUAC </a:t>
            </a:r>
            <a:r>
              <a:rPr lang="en-US" sz="2400" dirty="0" smtClean="0"/>
              <a:t>disagreed</a:t>
            </a:r>
          </a:p>
          <a:p>
            <a:r>
              <a:rPr lang="en-US" sz="2400" dirty="0" smtClean="0"/>
              <a:t> </a:t>
            </a:r>
            <a:r>
              <a:rPr lang="en-US" sz="2400" dirty="0"/>
              <a:t>It found the so-called Hollywood Ten in contempt of Congress, fined them each $1,000 and sentenced them to up to a year in federal prison. </a:t>
            </a:r>
            <a:endParaRPr lang="en-US" sz="2400" dirty="0" smtClean="0"/>
          </a:p>
          <a:p>
            <a:r>
              <a:rPr lang="en-US" sz="2400" dirty="0" smtClean="0"/>
              <a:t>All </a:t>
            </a:r>
            <a:r>
              <a:rPr lang="en-US" sz="2400" dirty="0"/>
              <a:t>10 artists also were fired by a group of studio executives — and the era of the Hollywood blacklist began</a:t>
            </a:r>
            <a:r>
              <a:rPr lang="en-US" sz="2400" dirty="0" smtClean="0"/>
              <a:t>.</a:t>
            </a:r>
            <a:r>
              <a:rPr lang="en-US" sz="2400" dirty="0"/>
              <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51304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Information</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Critics </a:t>
            </a:r>
            <a:r>
              <a:rPr lang="en-US" sz="2800" dirty="0"/>
              <a:t>claimed that HUAC’s tactics amounted to a witch hunt that trampled on citizens’ rights and ruined their careers and reputations. These critics argued that most people who were called before the committee had broken no laws, but instead were targeted for their political beliefs or for exercising their right to free speech. Supporters of the committee, on the other hand, believed that its efforts were justified given the grave threat to U.S. security posed by communism.</a:t>
            </a:r>
          </a:p>
          <a:p>
            <a:endParaRPr lang="en-US" dirty="0"/>
          </a:p>
        </p:txBody>
      </p:sp>
    </p:spTree>
    <p:extLst>
      <p:ext uri="{BB962C8B-B14F-4D97-AF65-F5344CB8AC3E}">
        <p14:creationId xmlns:p14="http://schemas.microsoft.com/office/powerpoint/2010/main" val="4274066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about McCarthyism</a:t>
            </a:r>
            <a:endParaRPr lang="en-US" dirty="0"/>
          </a:p>
        </p:txBody>
      </p:sp>
      <p:sp>
        <p:nvSpPr>
          <p:cNvPr id="3" name="Content Placeholder 2"/>
          <p:cNvSpPr>
            <a:spLocks noGrp="1"/>
          </p:cNvSpPr>
          <p:nvPr>
            <p:ph idx="1"/>
          </p:nvPr>
        </p:nvSpPr>
        <p:spPr/>
        <p:txBody>
          <a:bodyPr>
            <a:normAutofit/>
          </a:bodyPr>
          <a:lstStyle/>
          <a:p>
            <a:r>
              <a:rPr lang="en-US" sz="2800" dirty="0" smtClean="0"/>
              <a:t>Note that he said “Capitalized,” What does it mean that Joseph McCarthy was able to capitalize on his accusations? </a:t>
            </a:r>
          </a:p>
          <a:p>
            <a:r>
              <a:rPr lang="en-US" sz="2800" dirty="0" smtClean="0"/>
              <a:t>Why would Arthur Miller write a play about the Salem Witch Trials? </a:t>
            </a:r>
          </a:p>
        </p:txBody>
      </p:sp>
    </p:spTree>
    <p:extLst>
      <p:ext uri="{BB962C8B-B14F-4D97-AF65-F5344CB8AC3E}">
        <p14:creationId xmlns:p14="http://schemas.microsoft.com/office/powerpoint/2010/main" val="2823178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2401171"/>
            <a:ext cx="8361229" cy="2098226"/>
          </a:xfrm>
        </p:spPr>
        <p:txBody>
          <a:bodyPr/>
          <a:lstStyle/>
          <a:p>
            <a:r>
              <a:rPr lang="en-US" dirty="0" smtClean="0"/>
              <a:t>THE SALEM WITCH TRIALS </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934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did Puritans believe? </a:t>
            </a:r>
            <a:endParaRPr lang="en-US" dirty="0"/>
          </a:p>
        </p:txBody>
      </p:sp>
      <p:sp>
        <p:nvSpPr>
          <p:cNvPr id="3" name="Content Placeholder 2"/>
          <p:cNvSpPr>
            <a:spLocks noGrp="1"/>
          </p:cNvSpPr>
          <p:nvPr>
            <p:ph idx="1"/>
          </p:nvPr>
        </p:nvSpPr>
        <p:spPr>
          <a:xfrm>
            <a:off x="1371600" y="1740877"/>
            <a:ext cx="9601200" cy="4448908"/>
          </a:xfrm>
        </p:spPr>
        <p:txBody>
          <a:bodyPr>
            <a:noAutofit/>
          </a:bodyPr>
          <a:lstStyle/>
          <a:p>
            <a:r>
              <a:rPr lang="en-US" sz="2400" dirty="0" smtClean="0"/>
              <a:t>Strict, rigid moral code</a:t>
            </a:r>
          </a:p>
          <a:p>
            <a:r>
              <a:rPr lang="en-US" sz="2400" dirty="0" smtClean="0"/>
              <a:t>All sins—from </a:t>
            </a:r>
            <a:r>
              <a:rPr lang="en-US" sz="2400" dirty="0"/>
              <a:t>sleeping in church to stealing food—should be punished. They also believed God would punish sinful behavior. When a neighbor would suffer misfortune, such as a sick child or a failed crop, Puritans saw it as God’s will and did not </a:t>
            </a:r>
            <a:r>
              <a:rPr lang="en-US" sz="2400" dirty="0" smtClean="0"/>
              <a:t>help.</a:t>
            </a:r>
            <a:endParaRPr lang="en-US" sz="2400" dirty="0"/>
          </a:p>
          <a:p>
            <a:r>
              <a:rPr lang="en-US" sz="2400" dirty="0" smtClean="0"/>
              <a:t>The Devil </a:t>
            </a:r>
            <a:r>
              <a:rPr lang="en-US" sz="2400" dirty="0"/>
              <a:t>was as real as God. Everyone was faced with the struggle between the powers of good and evil, but Satan would select the weakest individuals—women, children, the insane—to carry out his work. </a:t>
            </a:r>
            <a:endParaRPr lang="en-US" sz="2400" dirty="0" smtClean="0"/>
          </a:p>
          <a:p>
            <a:r>
              <a:rPr lang="en-US" sz="2400" dirty="0" smtClean="0"/>
              <a:t>Those </a:t>
            </a:r>
            <a:r>
              <a:rPr lang="en-US" sz="2400" dirty="0"/>
              <a:t>who followed Satan were considered witches. Witchcraft was one of the greatest crimes a person could commit, punishable by death.</a:t>
            </a:r>
          </a:p>
        </p:txBody>
      </p:sp>
    </p:spTree>
    <p:extLst>
      <p:ext uri="{BB962C8B-B14F-4D97-AF65-F5344CB8AC3E}">
        <p14:creationId xmlns:p14="http://schemas.microsoft.com/office/powerpoint/2010/main" val="1406118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Beliefs </a:t>
            </a:r>
            <a:endParaRPr lang="en-US" dirty="0"/>
          </a:p>
        </p:txBody>
      </p:sp>
      <p:sp>
        <p:nvSpPr>
          <p:cNvPr id="3" name="Content Placeholder 2"/>
          <p:cNvSpPr>
            <a:spLocks noGrp="1"/>
          </p:cNvSpPr>
          <p:nvPr>
            <p:ph idx="1"/>
          </p:nvPr>
        </p:nvSpPr>
        <p:spPr>
          <a:xfrm>
            <a:off x="1371600" y="1447800"/>
            <a:ext cx="9601200" cy="5067300"/>
          </a:xfrm>
        </p:spPr>
        <p:txBody>
          <a:bodyPr>
            <a:noAutofit/>
          </a:bodyPr>
          <a:lstStyle/>
          <a:p>
            <a:r>
              <a:rPr lang="en-US" sz="2400" dirty="0" smtClean="0"/>
              <a:t>The Bible was central to their worship. </a:t>
            </a:r>
          </a:p>
          <a:p>
            <a:r>
              <a:rPr lang="en-US" sz="2400" dirty="0" smtClean="0"/>
              <a:t>Their church services were simple. The organ and all musical instruments were forbidden. Puritans sang psalms a cappella. </a:t>
            </a:r>
          </a:p>
          <a:p>
            <a:r>
              <a:rPr lang="en-US" sz="2400" dirty="0" smtClean="0"/>
              <a:t>The </a:t>
            </a:r>
            <a:r>
              <a:rPr lang="en-US" sz="2400" dirty="0"/>
              <a:t>spiritual health and welfare of the community as a whole was necessary. </a:t>
            </a:r>
            <a:r>
              <a:rPr lang="en-US" sz="2400" dirty="0" smtClean="0"/>
              <a:t>The </a:t>
            </a:r>
            <a:r>
              <a:rPr lang="en-US" sz="2400" dirty="0"/>
              <a:t>integrity of the community demanded religious conformity. </a:t>
            </a:r>
            <a:endParaRPr lang="en-US" sz="2400" dirty="0" smtClean="0"/>
          </a:p>
          <a:p>
            <a:r>
              <a:rPr lang="en-US" sz="2400" dirty="0" smtClean="0"/>
              <a:t>God had chosen a few people as “the elect” for salvation and the rest of humanity was condemned to eternal damnation. </a:t>
            </a:r>
          </a:p>
          <a:p>
            <a:pPr lvl="1"/>
            <a:r>
              <a:rPr lang="en-US" sz="2400" dirty="0" smtClean="0"/>
              <a:t> No one really knew if he or she was saved or damned. This lead to a state of constant spiritual anxiety searching for signs of God’s favor or anger. </a:t>
            </a:r>
          </a:p>
          <a:p>
            <a:pPr lvl="1"/>
            <a:r>
              <a:rPr lang="en-US" sz="2400" dirty="0" smtClean="0"/>
              <a:t>A person could not do anything to be saved (faith not works)</a:t>
            </a:r>
          </a:p>
          <a:p>
            <a:pPr marL="530352" lvl="1" indent="0">
              <a:buNone/>
            </a:pPr>
            <a:endParaRPr lang="en-US" sz="2400" dirty="0"/>
          </a:p>
        </p:txBody>
      </p:sp>
    </p:spTree>
    <p:extLst>
      <p:ext uri="{BB962C8B-B14F-4D97-AF65-F5344CB8AC3E}">
        <p14:creationId xmlns:p14="http://schemas.microsoft.com/office/powerpoint/2010/main" val="3412778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was the Red Scare?</a:t>
            </a:r>
            <a:endParaRPr lang="en-US" dirty="0"/>
          </a:p>
        </p:txBody>
      </p:sp>
      <p:sp>
        <p:nvSpPr>
          <p:cNvPr id="3" name="Content Placeholder 2"/>
          <p:cNvSpPr>
            <a:spLocks noGrp="1"/>
          </p:cNvSpPr>
          <p:nvPr>
            <p:ph idx="1"/>
          </p:nvPr>
        </p:nvSpPr>
        <p:spPr>
          <a:xfrm>
            <a:off x="1371600" y="2286000"/>
            <a:ext cx="9601200" cy="4400550"/>
          </a:xfrm>
        </p:spPr>
        <p:txBody>
          <a:bodyPr>
            <a:normAutofit/>
          </a:bodyPr>
          <a:lstStyle/>
          <a:p>
            <a:r>
              <a:rPr lang="en-US" sz="2800" dirty="0" smtClean="0"/>
              <a:t>Hysteria </a:t>
            </a:r>
            <a:r>
              <a:rPr lang="en-US" sz="2800" dirty="0"/>
              <a:t>over the perceived threat posed by Communists in the U.S. became known as the Red Scare. (Communists were often referred to as “Reds” for their allegiance to the red Soviet flag</a:t>
            </a:r>
            <a:r>
              <a:rPr lang="en-US" sz="2800" dirty="0" smtClean="0"/>
              <a:t>.)</a:t>
            </a:r>
          </a:p>
          <a:p>
            <a:r>
              <a:rPr lang="en-US" sz="2800" dirty="0" smtClean="0"/>
              <a:t>Federal employees and many </a:t>
            </a:r>
            <a:r>
              <a:rPr lang="en-US" sz="2800" dirty="0"/>
              <a:t>H</a:t>
            </a:r>
            <a:r>
              <a:rPr lang="en-US" sz="2800" dirty="0" smtClean="0"/>
              <a:t>ollywood stars were put on trial to determine whether they were loyal to the government.</a:t>
            </a:r>
          </a:p>
          <a:p>
            <a:r>
              <a:rPr lang="en-US" sz="2800" dirty="0" smtClean="0"/>
              <a:t> HUAC (House Un-American Activities Committee) as well as Joseph R. McCarthy investigated allegations. </a:t>
            </a:r>
          </a:p>
        </p:txBody>
      </p:sp>
    </p:spTree>
    <p:extLst>
      <p:ext uri="{BB962C8B-B14F-4D97-AF65-F5344CB8AC3E}">
        <p14:creationId xmlns:p14="http://schemas.microsoft.com/office/powerpoint/2010/main" val="1051333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did others view Puritans?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As </a:t>
            </a:r>
            <a:r>
              <a:rPr lang="en-US" sz="3200" dirty="0"/>
              <a:t>they gained strength, Puritans were portrayed by their enemies as hairsplitters who slavishly followed their Bibles as guides to daily </a:t>
            </a:r>
            <a:r>
              <a:rPr lang="en-US" sz="3200" dirty="0" smtClean="0"/>
              <a:t>life</a:t>
            </a:r>
          </a:p>
          <a:p>
            <a:r>
              <a:rPr lang="en-US" sz="3200" dirty="0" smtClean="0"/>
              <a:t>They were </a:t>
            </a:r>
            <a:r>
              <a:rPr lang="en-US" sz="3200" dirty="0"/>
              <a:t>caricatured as licentious hypocrites who adopted a grave aspect but cheated the very neighbors whom they judged inadequate Christians. </a:t>
            </a:r>
            <a:endParaRPr lang="en-US" sz="3200" dirty="0" smtClean="0"/>
          </a:p>
          <a:p>
            <a:r>
              <a:rPr lang="en-US" sz="3200" dirty="0" smtClean="0"/>
              <a:t>Appeared in </a:t>
            </a:r>
            <a:r>
              <a:rPr lang="en-US" sz="3200" dirty="0"/>
              <a:t>drama and satire as secretly lascivious purveyors of feigned </a:t>
            </a:r>
            <a:r>
              <a:rPr lang="en-US" sz="3200" dirty="0" smtClean="0"/>
              <a:t>piety.</a:t>
            </a:r>
          </a:p>
        </p:txBody>
      </p:sp>
    </p:spTree>
    <p:extLst>
      <p:ext uri="{BB962C8B-B14F-4D97-AF65-F5344CB8AC3E}">
        <p14:creationId xmlns:p14="http://schemas.microsoft.com/office/powerpoint/2010/main" val="2384355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https://thumbs-prod.si-cdn.com/xU2j7Vec6fg6VjJBae6GqSJN-_U=/fit-in/1072x0/https:/public-media.smithsonianmag.com/filer/Salem-witch-trials-lithograph-715.jpg"/>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2"/>
          <a:stretch>
            <a:fillRect/>
          </a:stretch>
        </p:blipFill>
        <p:spPr>
          <a:xfrm>
            <a:off x="0" y="-66675"/>
            <a:ext cx="6810375" cy="4476750"/>
          </a:xfrm>
          <a:prstGeom prst="rect">
            <a:avLst/>
          </a:prstGeom>
        </p:spPr>
      </p:pic>
      <p:pic>
        <p:nvPicPr>
          <p:cNvPr id="8" name="Content Placeholder 7"/>
          <p:cNvPicPr>
            <a:picLocks noGrp="1" noChangeAspect="1"/>
          </p:cNvPicPr>
          <p:nvPr>
            <p:ph idx="1"/>
          </p:nvPr>
        </p:nvPicPr>
        <p:blipFill>
          <a:blip r:embed="rId3"/>
          <a:stretch>
            <a:fillRect/>
          </a:stretch>
        </p:blipFill>
        <p:spPr>
          <a:xfrm>
            <a:off x="6181725" y="4000500"/>
            <a:ext cx="6010275" cy="2857500"/>
          </a:xfrm>
          <a:prstGeom prst="rect">
            <a:avLst/>
          </a:prstGeom>
        </p:spPr>
      </p:pic>
    </p:spTree>
    <p:extLst>
      <p:ext uri="{BB962C8B-B14F-4D97-AF65-F5344CB8AC3E}">
        <p14:creationId xmlns:p14="http://schemas.microsoft.com/office/powerpoint/2010/main" val="600017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Happenings in the Crucible </a:t>
            </a:r>
            <a:endParaRPr lang="en-US" dirty="0"/>
          </a:p>
        </p:txBody>
      </p:sp>
      <p:sp>
        <p:nvSpPr>
          <p:cNvPr id="3" name="Content Placeholder 2"/>
          <p:cNvSpPr>
            <a:spLocks noGrp="1"/>
          </p:cNvSpPr>
          <p:nvPr>
            <p:ph idx="1"/>
          </p:nvPr>
        </p:nvSpPr>
        <p:spPr/>
        <p:txBody>
          <a:bodyPr>
            <a:normAutofit lnSpcReduction="10000"/>
          </a:bodyPr>
          <a:lstStyle/>
          <a:p>
            <a:r>
              <a:rPr lang="en-US" sz="2400" dirty="0"/>
              <a:t>Reverend Parris' daughter Elizabeth, age 9, and niece Abigail Williams, age 11, started having "fits." They screamed, threw things, uttered peculiar sounds and contorted themselves into strange positions, and a local doctor blamed the supernatural. Another girl, Ann Putnam, age 11, experienced similar episodes. On February 29, under pressure from magistrates Jonathan Corwin and John </a:t>
            </a:r>
            <a:r>
              <a:rPr lang="en-US" sz="2400" dirty="0" err="1"/>
              <a:t>Hathorne</a:t>
            </a:r>
            <a:r>
              <a:rPr lang="en-US" sz="2400" dirty="0"/>
              <a:t>, the girls blamed three women for afflicting them: Tituba, the Parris' Caribbean slave; Sarah Good, a homeless beggar; and Sarah Osborne, an elderly impoverished woman.</a:t>
            </a:r>
            <a:br>
              <a:rPr lang="en-US" sz="2400" dirty="0"/>
            </a:br>
            <a:r>
              <a:rPr lang="en-US" sz="2400" dirty="0"/>
              <a:t/>
            </a:r>
            <a:br>
              <a:rPr lang="en-US" sz="2400" dirty="0"/>
            </a:br>
            <a:endParaRPr lang="en-US" sz="2400" dirty="0"/>
          </a:p>
          <a:p>
            <a:endParaRPr lang="en-US" dirty="0"/>
          </a:p>
        </p:txBody>
      </p:sp>
    </p:spTree>
    <p:extLst>
      <p:ext uri="{BB962C8B-B14F-4D97-AF65-F5344CB8AC3E}">
        <p14:creationId xmlns:p14="http://schemas.microsoft.com/office/powerpoint/2010/main" val="568388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was Joseph McCarthy?</a:t>
            </a:r>
            <a:endParaRPr lang="en-US" dirty="0"/>
          </a:p>
        </p:txBody>
      </p:sp>
      <p:sp>
        <p:nvSpPr>
          <p:cNvPr id="3" name="Content Placeholder 2"/>
          <p:cNvSpPr>
            <a:spLocks noGrp="1"/>
          </p:cNvSpPr>
          <p:nvPr>
            <p:ph idx="1"/>
          </p:nvPr>
        </p:nvSpPr>
        <p:spPr/>
        <p:txBody>
          <a:bodyPr>
            <a:normAutofit/>
          </a:bodyPr>
          <a:lstStyle/>
          <a:p>
            <a:r>
              <a:rPr lang="en-US" sz="2800" dirty="0" smtClean="0"/>
              <a:t>McCarthy was a Republican U.S. Senator</a:t>
            </a:r>
          </a:p>
          <a:p>
            <a:r>
              <a:rPr lang="en-US" sz="2800" dirty="0" smtClean="0"/>
              <a:t>Used hearsay and intimidation to establish himself as a powerful and feared figure </a:t>
            </a:r>
          </a:p>
          <a:p>
            <a:r>
              <a:rPr lang="en-US" sz="2800" dirty="0" smtClean="0"/>
              <a:t>In seek of reelection he sparked his political presence by claiming 205 communists infiltrated the U.S. State Department, now termed as “The Red Scare” </a:t>
            </a:r>
          </a:p>
          <a:p>
            <a:r>
              <a:rPr lang="en-US" sz="2800" dirty="0" smtClean="0"/>
              <a:t>Accused leftists, intellectuals and artists </a:t>
            </a:r>
            <a:endParaRPr lang="en-US" sz="2800" dirty="0"/>
          </a:p>
        </p:txBody>
      </p:sp>
    </p:spTree>
    <p:extLst>
      <p:ext uri="{BB962C8B-B14F-4D97-AF65-F5344CB8AC3E}">
        <p14:creationId xmlns:p14="http://schemas.microsoft.com/office/powerpoint/2010/main" val="1968472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7" y="2192900"/>
            <a:ext cx="8361229" cy="2098226"/>
          </a:xfrm>
        </p:spPr>
        <p:txBody>
          <a:bodyPr/>
          <a:lstStyle/>
          <a:p>
            <a:pPr algn="ctr"/>
            <a:r>
              <a:rPr lang="en-US" dirty="0" smtClean="0"/>
              <a:t>Red Scare Propaganda </a:t>
            </a:r>
            <a:endParaRPr lang="en-US" dirty="0"/>
          </a:p>
        </p:txBody>
      </p:sp>
    </p:spTree>
    <p:extLst>
      <p:ext uri="{BB962C8B-B14F-4D97-AF65-F5344CB8AC3E}">
        <p14:creationId xmlns:p14="http://schemas.microsoft.com/office/powerpoint/2010/main" val="65108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the red scare com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783015" cy="68931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red scare com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530" y="-543802"/>
            <a:ext cx="5246414" cy="7980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he red scare propagan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1592" y="0"/>
            <a:ext cx="3938366" cy="687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91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red scare com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760"/>
            <a:ext cx="8233592" cy="6466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red scare com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592" y="148759"/>
            <a:ext cx="3810000" cy="646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5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Captain America </a:t>
            </a:r>
            <a:endParaRPr lang="en-US" sz="6000" b="1" dirty="0"/>
          </a:p>
        </p:txBody>
      </p:sp>
      <p:sp>
        <p:nvSpPr>
          <p:cNvPr id="3" name="Content Placeholder 2"/>
          <p:cNvSpPr>
            <a:spLocks noGrp="1"/>
          </p:cNvSpPr>
          <p:nvPr>
            <p:ph idx="1"/>
          </p:nvPr>
        </p:nvSpPr>
        <p:spPr/>
        <p:txBody>
          <a:bodyPr>
            <a:normAutofit/>
          </a:bodyPr>
          <a:lstStyle/>
          <a:p>
            <a:r>
              <a:rPr lang="en-US" sz="3200" dirty="0" smtClean="0"/>
              <a:t>Captain America has always been a freedom fighter, but what kind of freedom he fights for depends on the era of modern American history.</a:t>
            </a:r>
          </a:p>
          <a:p>
            <a:r>
              <a:rPr lang="en-US" sz="3200" dirty="0"/>
              <a:t>“The communists are the Nazis of the 1950’s”</a:t>
            </a:r>
            <a:br>
              <a:rPr lang="en-US" sz="3200" dirty="0"/>
            </a:br>
            <a:r>
              <a:rPr lang="en-US" sz="3200" dirty="0"/>
              <a:t>-Steve Rogers aka Captain America</a:t>
            </a:r>
            <a:r>
              <a:rPr lang="en-US" sz="3200" dirty="0" smtClean="0"/>
              <a:t> </a:t>
            </a:r>
          </a:p>
          <a:p>
            <a:pPr lvl="1"/>
            <a:r>
              <a:rPr lang="en-US" dirty="0"/>
              <a:t>For nine months—from December 1953 to September 1954—Captain America was known as the Commie Smasher, along with his World War II sidekick, James “Bucky” Barnes</a:t>
            </a:r>
            <a:r>
              <a:rPr lang="en-US" dirty="0" smtClean="0"/>
              <a:t>.</a:t>
            </a:r>
          </a:p>
        </p:txBody>
      </p:sp>
    </p:spTree>
    <p:extLst>
      <p:ext uri="{BB962C8B-B14F-4D97-AF65-F5344CB8AC3E}">
        <p14:creationId xmlns:p14="http://schemas.microsoft.com/office/powerpoint/2010/main" val="3691114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ptain america civil war movie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583" y="0"/>
            <a:ext cx="46285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ptain america movie 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36" y="0"/>
            <a:ext cx="46285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885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71600" y="568035"/>
            <a:ext cx="9601200" cy="5999019"/>
          </a:xfrm>
        </p:spPr>
        <p:txBody>
          <a:bodyPr>
            <a:normAutofit/>
          </a:bodyPr>
          <a:lstStyle/>
          <a:p>
            <a:r>
              <a:rPr lang="en-US" sz="3200" dirty="0"/>
              <a:t>In a 2006-2007 storyline called “Civil War,” the superheroes of the Marvel universe are forced to register with the U.S. federal </a:t>
            </a:r>
            <a:r>
              <a:rPr lang="en-US" sz="3200" dirty="0" smtClean="0"/>
              <a:t>government.</a:t>
            </a:r>
          </a:p>
          <a:p>
            <a:pPr lvl="1"/>
            <a:r>
              <a:rPr lang="en-US" sz="3200" dirty="0" smtClean="0"/>
              <a:t> The </a:t>
            </a:r>
            <a:r>
              <a:rPr lang="en-US" sz="3200" dirty="0"/>
              <a:t>storyline is an </a:t>
            </a:r>
            <a:r>
              <a:rPr lang="en-US" sz="3200" b="1" dirty="0">
                <a:solidFill>
                  <a:srgbClr val="FF0000"/>
                </a:solidFill>
              </a:rPr>
              <a:t>allegory</a:t>
            </a:r>
            <a:r>
              <a:rPr lang="en-US" sz="3200" dirty="0"/>
              <a:t> for the Patriot Act, a result of the 9/11 terrorists attacks on American soil.</a:t>
            </a:r>
          </a:p>
          <a:p>
            <a:r>
              <a:rPr lang="en-US" sz="3200" dirty="0"/>
              <a:t>The Cap in </a:t>
            </a:r>
            <a:r>
              <a:rPr lang="en-US" sz="3200" i="1" dirty="0"/>
              <a:t>The Winter Soldier </a:t>
            </a:r>
            <a:r>
              <a:rPr lang="en-US" sz="3200" dirty="0"/>
              <a:t>is one </a:t>
            </a:r>
            <a:r>
              <a:rPr lang="en-US" sz="3200" dirty="0" smtClean="0"/>
              <a:t>who </a:t>
            </a:r>
            <a:r>
              <a:rPr lang="en-US" sz="3200" dirty="0"/>
              <a:t>fights for what he feels is best for the American people. "My job is to make tomorrow’s world better. Always has </a:t>
            </a:r>
            <a:r>
              <a:rPr lang="en-US" sz="3200" dirty="0" smtClean="0"/>
              <a:t>been. There’ll </a:t>
            </a:r>
            <a:r>
              <a:rPr lang="en-US" sz="3200" dirty="0"/>
              <a:t>always be something to fight for. And I’ll always be a soldier</a:t>
            </a:r>
            <a:r>
              <a:rPr lang="en-US" sz="3200" dirty="0" smtClean="0"/>
              <a:t>.“</a:t>
            </a:r>
          </a:p>
        </p:txBody>
      </p:sp>
    </p:spTree>
    <p:extLst>
      <p:ext uri="{BB962C8B-B14F-4D97-AF65-F5344CB8AC3E}">
        <p14:creationId xmlns:p14="http://schemas.microsoft.com/office/powerpoint/2010/main" val="2121426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24076</TotalTime>
  <Words>1146</Words>
  <Application>Microsoft Office PowerPoint</Application>
  <PresentationFormat>Widescreen</PresentationFormat>
  <Paragraphs>64</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Franklin Gothic Book</vt:lpstr>
      <vt:lpstr>Times New Roman</vt:lpstr>
      <vt:lpstr>Crop</vt:lpstr>
      <vt:lpstr>McCarthyism AND THE red SCARE</vt:lpstr>
      <vt:lpstr>What was the Red Scare?</vt:lpstr>
      <vt:lpstr>Who was Joseph McCarthy?</vt:lpstr>
      <vt:lpstr>Red Scare Propaganda </vt:lpstr>
      <vt:lpstr>PowerPoint Presentation</vt:lpstr>
      <vt:lpstr>PowerPoint Presentation</vt:lpstr>
      <vt:lpstr>Captain America </vt:lpstr>
      <vt:lpstr>PowerPoint Presentation</vt:lpstr>
      <vt:lpstr>PowerPoint Presentation</vt:lpstr>
      <vt:lpstr>HUAC AND THE ACCUSED</vt:lpstr>
      <vt:lpstr>PowerPoint Presentation</vt:lpstr>
      <vt:lpstr>PowerPoint Presentation</vt:lpstr>
      <vt:lpstr>Statements From the Accused:</vt:lpstr>
      <vt:lpstr>The Ten Witnesses</vt:lpstr>
      <vt:lpstr>Additional Information</vt:lpstr>
      <vt:lpstr>Questions about McCarthyism</vt:lpstr>
      <vt:lpstr>THE SALEM WITCH TRIALS </vt:lpstr>
      <vt:lpstr>What did Puritans believe? </vt:lpstr>
      <vt:lpstr>Additional Beliefs </vt:lpstr>
      <vt:lpstr>How did others view Puritans?</vt:lpstr>
      <vt:lpstr>PowerPoint Presentation</vt:lpstr>
      <vt:lpstr>Happenings in the Crucible </vt:lpstr>
    </vt:vector>
  </TitlesOfParts>
  <Company>JSD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Shurtleff</dc:creator>
  <cp:lastModifiedBy>Alexis Shurtleff</cp:lastModifiedBy>
  <cp:revision>35</cp:revision>
  <dcterms:created xsi:type="dcterms:W3CDTF">2017-08-27T21:00:44Z</dcterms:created>
  <dcterms:modified xsi:type="dcterms:W3CDTF">2019-04-29T16:06:45Z</dcterms:modified>
</cp:coreProperties>
</file>