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2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WHAT IS ANNOTATION?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51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8989" y="2967335"/>
            <a:ext cx="10716127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i="1" dirty="0" smtClean="0"/>
              <a:t>Look up</a:t>
            </a:r>
            <a:r>
              <a:rPr lang="en-US" sz="4400" i="1" dirty="0"/>
              <a:t> difficult words or unknown allusions in a text and share </a:t>
            </a:r>
            <a:r>
              <a:rPr lang="en-US" sz="4400" i="1" dirty="0" smtClean="0"/>
              <a:t>or write down the </a:t>
            </a:r>
            <a:r>
              <a:rPr lang="en-US" sz="4400" i="1" dirty="0"/>
              <a:t>research as annotations.</a:t>
            </a:r>
            <a:endParaRPr lang="en-US" sz="4400" dirty="0"/>
          </a:p>
          <a:p>
            <a:endParaRPr lang="en-US" b="0" i="0" dirty="0">
              <a:solidFill>
                <a:srgbClr val="202020"/>
              </a:solidFill>
              <a:effectLst/>
              <a:latin typeface="Lato Lati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1</a:t>
            </a:r>
            <a:r>
              <a:rPr lang="en-US" sz="6000" dirty="0" smtClean="0"/>
              <a:t>. Annotation as Gloss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8474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8989" y="2470030"/>
            <a:ext cx="10716127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i="1" dirty="0"/>
              <a:t>I</a:t>
            </a:r>
            <a:r>
              <a:rPr lang="en-US" sz="4400" i="1" dirty="0" smtClean="0"/>
              <a:t>dentify </a:t>
            </a:r>
            <a:r>
              <a:rPr lang="en-US" sz="4400" i="1" dirty="0"/>
              <a:t>formal textual elements </a:t>
            </a:r>
            <a:r>
              <a:rPr lang="en-US" sz="4400" i="1" dirty="0" smtClean="0"/>
              <a:t>(word choice, themes, repetition, imagery, metaphor etc…) and </a:t>
            </a:r>
            <a:r>
              <a:rPr lang="en-US" sz="4400" i="1" dirty="0"/>
              <a:t>broader </a:t>
            </a:r>
            <a:r>
              <a:rPr lang="en-US" sz="4400" i="1" dirty="0" smtClean="0"/>
              <a:t>social contexts (historical, biographical, cultural etc…) </a:t>
            </a:r>
            <a:r>
              <a:rPr lang="en-US" sz="4400" i="1" dirty="0"/>
              <a:t>at work in specific passages.</a:t>
            </a:r>
            <a:endParaRPr lang="en-US" sz="4400" dirty="0"/>
          </a:p>
          <a:p>
            <a:r>
              <a:rPr lang="en-US" sz="4400" dirty="0"/>
              <a:t/>
            </a:r>
            <a:br>
              <a:rPr lang="en-US" sz="4400" dirty="0"/>
            </a:br>
            <a:endParaRPr lang="en-US" b="0" i="0" dirty="0">
              <a:solidFill>
                <a:srgbClr val="202020"/>
              </a:solidFill>
              <a:effectLst/>
              <a:latin typeface="Lato Lati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2</a:t>
            </a:r>
            <a:r>
              <a:rPr lang="en-US" sz="4800" dirty="0" smtClean="0"/>
              <a:t>. </a:t>
            </a:r>
            <a:r>
              <a:rPr lang="en-US" sz="4800" dirty="0" smtClean="0"/>
              <a:t>Annotation </a:t>
            </a:r>
            <a:r>
              <a:rPr lang="en-US" sz="4800" dirty="0"/>
              <a:t>as Close Reading</a:t>
            </a:r>
          </a:p>
        </p:txBody>
      </p:sp>
    </p:spTree>
    <p:extLst>
      <p:ext uri="{BB962C8B-B14F-4D97-AF65-F5344CB8AC3E}">
        <p14:creationId xmlns:p14="http://schemas.microsoft.com/office/powerpoint/2010/main" val="43436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8989" y="2967335"/>
            <a:ext cx="1071612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/>
              <a:t>M</a:t>
            </a:r>
            <a:r>
              <a:rPr lang="en-US" sz="4000" i="1" dirty="0" smtClean="0"/>
              <a:t>ark </a:t>
            </a:r>
            <a:r>
              <a:rPr lang="en-US" sz="4000" i="1" dirty="0"/>
              <a:t>and explain the use of rhetorical strategies in </a:t>
            </a:r>
            <a:r>
              <a:rPr lang="en-US" sz="4000" i="1" dirty="0" smtClean="0"/>
              <a:t>argumentative writing. Identify things such as pathos, logos and ethos, and explain the author’s strategy. </a:t>
            </a:r>
            <a:endParaRPr lang="en-US" sz="4000" b="0" i="0" dirty="0">
              <a:solidFill>
                <a:srgbClr val="202020"/>
              </a:solidFill>
              <a:effectLst/>
              <a:latin typeface="Lato Lati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3</a:t>
            </a:r>
            <a:r>
              <a:rPr lang="en-US" sz="4400" dirty="0" smtClean="0"/>
              <a:t>. </a:t>
            </a:r>
            <a:r>
              <a:rPr lang="en-US" sz="4400" dirty="0" smtClean="0"/>
              <a:t>Annotation as Rhetorical Analysis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4038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8989" y="2967335"/>
            <a:ext cx="10716127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i="1" dirty="0" smtClean="0"/>
              <a:t>Respond to your writing with your own poetry, prose or visual art.</a:t>
            </a:r>
            <a:endParaRPr lang="en-US" sz="4400" dirty="0"/>
          </a:p>
          <a:p>
            <a:endParaRPr lang="en-US" b="0" i="0" dirty="0">
              <a:solidFill>
                <a:srgbClr val="202020"/>
              </a:solidFill>
              <a:effectLst/>
              <a:latin typeface="Lato Lati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4</a:t>
            </a:r>
            <a:r>
              <a:rPr lang="en-US" sz="6000" dirty="0" smtClean="0"/>
              <a:t>. </a:t>
            </a:r>
            <a:r>
              <a:rPr lang="en-US" sz="6000" dirty="0" smtClean="0"/>
              <a:t>Annotation as Creativity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3615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8989" y="2967335"/>
            <a:ext cx="10716127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i="1" dirty="0" smtClean="0"/>
              <a:t>Write down your personal opinion of the piece and an explanation of why that is your opinion. </a:t>
            </a:r>
            <a:endParaRPr lang="en-US" sz="4400" dirty="0"/>
          </a:p>
          <a:p>
            <a:endParaRPr lang="en-US" b="0" i="0" dirty="0">
              <a:solidFill>
                <a:srgbClr val="202020"/>
              </a:solidFill>
              <a:effectLst/>
              <a:latin typeface="Lato Lati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5</a:t>
            </a:r>
            <a:r>
              <a:rPr lang="en-US" sz="6000" dirty="0" smtClean="0"/>
              <a:t>. </a:t>
            </a:r>
            <a:r>
              <a:rPr lang="en-US" sz="6000" dirty="0" smtClean="0"/>
              <a:t>Annotation as Opinion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8261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1442</TotalTime>
  <Words>128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Lato Latin</vt:lpstr>
      <vt:lpstr>Wingdings 2</vt:lpstr>
      <vt:lpstr>Quotable</vt:lpstr>
      <vt:lpstr>WHAT IS ANNOTATION?</vt:lpstr>
      <vt:lpstr>1. Annotation as Gloss</vt:lpstr>
      <vt:lpstr>2. Annotation as Close Reading</vt:lpstr>
      <vt:lpstr>3. Annotation as Rhetorical Analysis </vt:lpstr>
      <vt:lpstr>4. Annotation as Creativity </vt:lpstr>
      <vt:lpstr>5. Annotation as Opinion</vt:lpstr>
    </vt:vector>
  </TitlesOfParts>
  <Company>JSD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ANNOTATION?</dc:title>
  <dc:creator>Alexis Shurtleff</dc:creator>
  <cp:lastModifiedBy>Alexis Shurtleff</cp:lastModifiedBy>
  <cp:revision>7</cp:revision>
  <dcterms:created xsi:type="dcterms:W3CDTF">2018-09-11T13:39:57Z</dcterms:created>
  <dcterms:modified xsi:type="dcterms:W3CDTF">2018-09-12T13:54:54Z</dcterms:modified>
</cp:coreProperties>
</file>