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660"/>
  </p:normalViewPr>
  <p:slideViewPr>
    <p:cSldViewPr snapToGrid="0">
      <p:cViewPr varScale="1">
        <p:scale>
          <a:sx n="72" d="100"/>
          <a:sy n="72" d="100"/>
        </p:scale>
        <p:origin x="1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4852" y="2256022"/>
            <a:ext cx="9448800" cy="1825096"/>
          </a:xfrm>
        </p:spPr>
        <p:txBody>
          <a:bodyPr/>
          <a:lstStyle/>
          <a:p>
            <a:pPr algn="ctr"/>
            <a:r>
              <a:rPr lang="en-US" dirty="0" smtClean="0"/>
              <a:t>WRITING A RESEARCH PAPER</a:t>
            </a:r>
            <a:endParaRPr lang="en-US" dirty="0"/>
          </a:p>
        </p:txBody>
      </p:sp>
    </p:spTree>
    <p:extLst>
      <p:ext uri="{BB962C8B-B14F-4D97-AF65-F5344CB8AC3E}">
        <p14:creationId xmlns:p14="http://schemas.microsoft.com/office/powerpoint/2010/main" val="2649921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After the topic is narrowed then what?</a:t>
            </a:r>
            <a:endParaRPr lang="en-US" b="1" dirty="0"/>
          </a:p>
        </p:txBody>
      </p:sp>
      <p:sp>
        <p:nvSpPr>
          <p:cNvPr id="3" name="Content Placeholder 2"/>
          <p:cNvSpPr>
            <a:spLocks noGrp="1"/>
          </p:cNvSpPr>
          <p:nvPr>
            <p:ph idx="1"/>
          </p:nvPr>
        </p:nvSpPr>
        <p:spPr/>
        <p:txBody>
          <a:bodyPr>
            <a:normAutofit/>
          </a:bodyPr>
          <a:lstStyle/>
          <a:p>
            <a:r>
              <a:rPr lang="en-US" altLang="en-US" sz="3600" dirty="0"/>
              <a:t>We will then narrow our topics even further into sub-topics. Consider your sub-topics the same thing as your reasons in the body paragraphs of your persuasive essay. </a:t>
            </a:r>
            <a:endParaRPr lang="en-US" sz="3600" dirty="0"/>
          </a:p>
        </p:txBody>
      </p:sp>
    </p:spTree>
    <p:extLst>
      <p:ext uri="{BB962C8B-B14F-4D97-AF65-F5344CB8AC3E}">
        <p14:creationId xmlns:p14="http://schemas.microsoft.com/office/powerpoint/2010/main" val="11532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How to narrow a topic to  sub-topics</a:t>
            </a:r>
            <a:endParaRPr lang="en-US" b="1" dirty="0"/>
          </a:p>
        </p:txBody>
      </p:sp>
      <p:sp>
        <p:nvSpPr>
          <p:cNvPr id="3" name="Content Placeholder 2"/>
          <p:cNvSpPr>
            <a:spLocks noGrp="1"/>
          </p:cNvSpPr>
          <p:nvPr>
            <p:ph idx="1"/>
          </p:nvPr>
        </p:nvSpPr>
        <p:spPr/>
        <p:txBody>
          <a:bodyPr/>
          <a:lstStyle/>
          <a:p>
            <a:pPr algn="ctr">
              <a:spcBef>
                <a:spcPct val="0"/>
              </a:spcBef>
            </a:pPr>
            <a:r>
              <a:rPr lang="en-US" altLang="en-US" sz="4200" b="1" u="sng" dirty="0"/>
              <a:t>GENERAL TOPIC</a:t>
            </a:r>
            <a:r>
              <a:rPr lang="en-US" altLang="en-US" sz="4200" b="1" dirty="0"/>
              <a:t>: Eating Disorders</a:t>
            </a:r>
          </a:p>
          <a:p>
            <a:pPr algn="ctr">
              <a:spcBef>
                <a:spcPct val="0"/>
              </a:spcBef>
              <a:buNone/>
            </a:pPr>
            <a:endParaRPr lang="en-US" altLang="en-US" sz="4000" b="1" dirty="0"/>
          </a:p>
          <a:p>
            <a:pPr algn="ctr">
              <a:spcBef>
                <a:spcPct val="0"/>
              </a:spcBef>
            </a:pPr>
            <a:r>
              <a:rPr lang="en-US" altLang="en-US" sz="3600" b="1" u="sng" dirty="0">
                <a:solidFill>
                  <a:srgbClr val="00B050"/>
                </a:solidFill>
              </a:rPr>
              <a:t>BROAD TOPIC</a:t>
            </a:r>
            <a:r>
              <a:rPr lang="en-US" altLang="en-US" sz="3600" b="1" dirty="0">
                <a:solidFill>
                  <a:srgbClr val="00B050"/>
                </a:solidFill>
              </a:rPr>
              <a:t>: Anorexia Nervosa</a:t>
            </a:r>
          </a:p>
          <a:p>
            <a:pPr algn="ctr">
              <a:spcBef>
                <a:spcPct val="0"/>
              </a:spcBef>
              <a:buNone/>
            </a:pPr>
            <a:endParaRPr lang="en-US" altLang="en-US" sz="3600" b="1" dirty="0">
              <a:solidFill>
                <a:srgbClr val="00B050"/>
              </a:solidFill>
            </a:endParaRPr>
          </a:p>
          <a:p>
            <a:pPr algn="ctr">
              <a:spcBef>
                <a:spcPct val="0"/>
              </a:spcBef>
            </a:pPr>
            <a:r>
              <a:rPr lang="en-US" altLang="en-US" sz="2700" b="1" u="sng" dirty="0">
                <a:solidFill>
                  <a:srgbClr val="7030A0"/>
                </a:solidFill>
              </a:rPr>
              <a:t>SPECIFIC TOPIC</a:t>
            </a:r>
            <a:r>
              <a:rPr lang="en-US" altLang="en-US" sz="2700" b="1" dirty="0">
                <a:solidFill>
                  <a:srgbClr val="7030A0"/>
                </a:solidFill>
              </a:rPr>
              <a:t>: Physical Effects of Anorexia Nervosa</a:t>
            </a:r>
          </a:p>
          <a:p>
            <a:pPr algn="ctr">
              <a:spcBef>
                <a:spcPct val="0"/>
              </a:spcBef>
              <a:buNone/>
            </a:pPr>
            <a:endParaRPr lang="en-US" altLang="en-US" dirty="0">
              <a:solidFill>
                <a:srgbClr val="7030A0"/>
              </a:solidFill>
            </a:endParaRPr>
          </a:p>
          <a:p>
            <a:pPr lvl="1">
              <a:spcBef>
                <a:spcPct val="0"/>
              </a:spcBef>
            </a:pPr>
            <a:r>
              <a:rPr lang="en-US" altLang="en-US" b="1" i="1" dirty="0">
                <a:solidFill>
                  <a:srgbClr val="FF0000"/>
                </a:solidFill>
              </a:rPr>
              <a:t>Sub-Topic 1</a:t>
            </a:r>
            <a:r>
              <a:rPr lang="en-US" altLang="en-US" b="1" dirty="0">
                <a:solidFill>
                  <a:srgbClr val="FF0000"/>
                </a:solidFill>
              </a:rPr>
              <a:t>: </a:t>
            </a:r>
            <a:r>
              <a:rPr lang="en-US" altLang="en-US" sz="2400" b="1" dirty="0">
                <a:solidFill>
                  <a:srgbClr val="FF0000"/>
                </a:solidFill>
              </a:rPr>
              <a:t>Depletion of Vitamins and Minerals in the body</a:t>
            </a:r>
          </a:p>
          <a:p>
            <a:pPr lvl="1">
              <a:spcBef>
                <a:spcPct val="0"/>
              </a:spcBef>
            </a:pPr>
            <a:r>
              <a:rPr lang="en-US" altLang="en-US" b="1" i="1" dirty="0">
                <a:solidFill>
                  <a:srgbClr val="FF0000"/>
                </a:solidFill>
              </a:rPr>
              <a:t>Sub-Topic 2: </a:t>
            </a:r>
            <a:r>
              <a:rPr lang="en-US" altLang="en-US" b="1" dirty="0">
                <a:solidFill>
                  <a:srgbClr val="FF0000"/>
                </a:solidFill>
              </a:rPr>
              <a:t>Negative side effects on internal organs</a:t>
            </a:r>
            <a:endParaRPr lang="en-US" altLang="en-US" dirty="0">
              <a:solidFill>
                <a:srgbClr val="FF0000"/>
              </a:solidFill>
            </a:endParaRPr>
          </a:p>
          <a:p>
            <a:pPr lvl="1">
              <a:spcBef>
                <a:spcPct val="0"/>
              </a:spcBef>
            </a:pPr>
            <a:r>
              <a:rPr lang="en-US" altLang="en-US" b="1" i="1" dirty="0">
                <a:solidFill>
                  <a:srgbClr val="FF0000"/>
                </a:solidFill>
              </a:rPr>
              <a:t>Sub-Topic 3</a:t>
            </a:r>
            <a:r>
              <a:rPr lang="en-US" altLang="en-US" b="1" dirty="0">
                <a:solidFill>
                  <a:srgbClr val="FF0000"/>
                </a:solidFill>
              </a:rPr>
              <a:t>: Heart issues</a:t>
            </a:r>
            <a:endParaRPr lang="en-US" altLang="en-US" dirty="0">
              <a:solidFill>
                <a:srgbClr val="FF0000"/>
              </a:solidFill>
            </a:endParaRPr>
          </a:p>
          <a:p>
            <a:endParaRPr lang="en-US" dirty="0"/>
          </a:p>
        </p:txBody>
      </p:sp>
    </p:spTree>
    <p:extLst>
      <p:ext uri="{BB962C8B-B14F-4D97-AF65-F5344CB8AC3E}">
        <p14:creationId xmlns:p14="http://schemas.microsoft.com/office/powerpoint/2010/main" val="171615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Determining whether a site is credible</a:t>
            </a:r>
            <a:endParaRPr lang="en-US" b="1" dirty="0"/>
          </a:p>
        </p:txBody>
      </p:sp>
      <p:sp>
        <p:nvSpPr>
          <p:cNvPr id="3" name="Content Placeholder 2"/>
          <p:cNvSpPr>
            <a:spLocks noGrp="1"/>
          </p:cNvSpPr>
          <p:nvPr>
            <p:ph idx="1"/>
          </p:nvPr>
        </p:nvSpPr>
        <p:spPr/>
        <p:txBody>
          <a:bodyPr/>
          <a:lstStyle/>
          <a:p>
            <a:pPr>
              <a:spcBef>
                <a:spcPct val="50000"/>
              </a:spcBef>
              <a:buFontTx/>
              <a:buAutoNum type="arabicPeriod"/>
            </a:pPr>
            <a:r>
              <a:rPr lang="en-US" altLang="en-US" sz="2400" i="1" dirty="0"/>
              <a:t>Know the name of the AUTHOR of the site, and their credentials (Dr., Researcher, Journalist, etc…)</a:t>
            </a:r>
          </a:p>
          <a:p>
            <a:pPr>
              <a:spcBef>
                <a:spcPct val="50000"/>
              </a:spcBef>
              <a:buFontTx/>
              <a:buAutoNum type="arabicPeriod"/>
            </a:pPr>
            <a:r>
              <a:rPr lang="en-US" altLang="en-US" sz="2400" i="1" dirty="0"/>
              <a:t>Know what company or organization this site affiliated with.</a:t>
            </a:r>
          </a:p>
          <a:p>
            <a:pPr>
              <a:spcBef>
                <a:spcPct val="50000"/>
              </a:spcBef>
              <a:buFontTx/>
              <a:buAutoNum type="arabicPeriod"/>
            </a:pPr>
            <a:r>
              <a:rPr lang="en-US" altLang="en-US" sz="2400" i="1" dirty="0"/>
              <a:t>Know </a:t>
            </a:r>
            <a:r>
              <a:rPr lang="en-US" altLang="en-US" sz="2400" i="1" u="sng" dirty="0" smtClean="0"/>
              <a:t>WHERE</a:t>
            </a:r>
            <a:r>
              <a:rPr lang="en-US" altLang="en-US" sz="2400" i="1" dirty="0" smtClean="0"/>
              <a:t> </a:t>
            </a:r>
            <a:r>
              <a:rPr lang="en-US" altLang="en-US" sz="2400" i="1" dirty="0"/>
              <a:t>this site exists.  (Usually </a:t>
            </a:r>
            <a:r>
              <a:rPr lang="en-US" altLang="en-US" sz="2400" i="1" dirty="0" err="1" smtClean="0"/>
              <a:t>WIki</a:t>
            </a:r>
            <a:r>
              <a:rPr lang="en-US" altLang="en-US" sz="2400" i="1" dirty="0" smtClean="0"/>
              <a:t>, blogger pages, </a:t>
            </a:r>
            <a:r>
              <a:rPr lang="en-US" altLang="en-US" sz="2400" i="1" dirty="0" err="1" smtClean="0"/>
              <a:t>youtube</a:t>
            </a:r>
            <a:r>
              <a:rPr lang="en-US" altLang="en-US" sz="2400" i="1" dirty="0" smtClean="0"/>
              <a:t> </a:t>
            </a:r>
            <a:r>
              <a:rPr lang="en-US" altLang="en-US" sz="2400" i="1" dirty="0"/>
              <a:t>and </a:t>
            </a:r>
            <a:r>
              <a:rPr lang="en-US" altLang="en-US" sz="2400" i="1" dirty="0" smtClean="0"/>
              <a:t>the </a:t>
            </a:r>
            <a:r>
              <a:rPr lang="en-US" altLang="en-US" sz="2400" i="1" dirty="0"/>
              <a:t>like </a:t>
            </a:r>
            <a:r>
              <a:rPr lang="en-US" altLang="en-US" sz="2400" b="1" i="1" dirty="0" smtClean="0"/>
              <a:t>ARE NOT </a:t>
            </a:r>
            <a:r>
              <a:rPr lang="en-US" altLang="en-US" sz="2400" i="1" dirty="0" smtClean="0"/>
              <a:t>credible). Using the libraries search engines, google scholar, and </a:t>
            </a:r>
            <a:r>
              <a:rPr lang="en-US" altLang="en-US" sz="2400" i="1" dirty="0" err="1" smtClean="0"/>
              <a:t>ebsco</a:t>
            </a:r>
            <a:r>
              <a:rPr lang="en-US" altLang="en-US" sz="2400" i="1" dirty="0" smtClean="0"/>
              <a:t> should be your go to.  </a:t>
            </a:r>
            <a:endParaRPr lang="en-US" altLang="en-US" sz="2400" i="1" dirty="0"/>
          </a:p>
          <a:p>
            <a:pPr>
              <a:spcBef>
                <a:spcPct val="50000"/>
              </a:spcBef>
              <a:buFontTx/>
              <a:buAutoNum type="arabicPeriod"/>
            </a:pPr>
            <a:r>
              <a:rPr lang="en-US" altLang="en-US" sz="2400" i="1" dirty="0"/>
              <a:t>Know what </a:t>
            </a:r>
            <a:r>
              <a:rPr lang="en-US" altLang="en-US" sz="2400" i="1" u="sng" dirty="0"/>
              <a:t>type</a:t>
            </a:r>
            <a:r>
              <a:rPr lang="en-US" altLang="en-US" sz="2400" i="1" dirty="0"/>
              <a:t> of information is being conveyed.</a:t>
            </a:r>
          </a:p>
          <a:p>
            <a:pPr>
              <a:spcBef>
                <a:spcPct val="50000"/>
              </a:spcBef>
              <a:buFontTx/>
              <a:buAutoNum type="arabicPeriod"/>
            </a:pPr>
            <a:r>
              <a:rPr lang="en-US" altLang="en-US" sz="2400" i="1" dirty="0"/>
              <a:t>There must be </a:t>
            </a:r>
            <a:r>
              <a:rPr lang="en-US" altLang="en-US" sz="2400" i="1" u="sng" dirty="0"/>
              <a:t>useful</a:t>
            </a:r>
            <a:r>
              <a:rPr lang="en-US" altLang="en-US" sz="2400" i="1" dirty="0"/>
              <a:t> information you can gather for your study.</a:t>
            </a:r>
          </a:p>
          <a:p>
            <a:pPr>
              <a:spcBef>
                <a:spcPct val="50000"/>
              </a:spcBef>
              <a:buFontTx/>
              <a:buAutoNum type="arabicPeriod"/>
            </a:pPr>
            <a:r>
              <a:rPr lang="en-US" altLang="en-US" sz="2400" i="1" dirty="0"/>
              <a:t>Know when the site was updated last.</a:t>
            </a:r>
          </a:p>
          <a:p>
            <a:endParaRPr lang="en-US" dirty="0"/>
          </a:p>
        </p:txBody>
      </p:sp>
    </p:spTree>
    <p:extLst>
      <p:ext uri="{BB962C8B-B14F-4D97-AF65-F5344CB8AC3E}">
        <p14:creationId xmlns:p14="http://schemas.microsoft.com/office/powerpoint/2010/main" val="424715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Introduction</a:t>
            </a:r>
            <a:endParaRPr lang="en-US" sz="6000" b="1" dirty="0"/>
          </a:p>
        </p:txBody>
      </p:sp>
      <p:sp>
        <p:nvSpPr>
          <p:cNvPr id="3" name="Content Placeholder 2"/>
          <p:cNvSpPr>
            <a:spLocks noGrp="1"/>
          </p:cNvSpPr>
          <p:nvPr>
            <p:ph idx="1"/>
          </p:nvPr>
        </p:nvSpPr>
        <p:spPr/>
        <p:txBody>
          <a:bodyPr>
            <a:normAutofit/>
          </a:bodyPr>
          <a:lstStyle/>
          <a:p>
            <a:pPr>
              <a:defRPr/>
            </a:pPr>
            <a:r>
              <a:rPr lang="en-US" sz="4000" dirty="0"/>
              <a:t>HOOK – Your Attention Grabber </a:t>
            </a:r>
          </a:p>
          <a:p>
            <a:pPr>
              <a:defRPr/>
            </a:pPr>
            <a:endParaRPr lang="en-US" sz="4000" dirty="0"/>
          </a:p>
          <a:p>
            <a:pPr>
              <a:defRPr/>
            </a:pPr>
            <a:r>
              <a:rPr lang="en-US" sz="4000" dirty="0"/>
              <a:t>Brief discussion/explanation of topic</a:t>
            </a:r>
          </a:p>
          <a:p>
            <a:pPr>
              <a:defRPr/>
            </a:pPr>
            <a:endParaRPr lang="en-US" sz="4000" dirty="0"/>
          </a:p>
          <a:p>
            <a:pPr>
              <a:defRPr/>
            </a:pPr>
            <a:r>
              <a:rPr lang="en-US" sz="4000" dirty="0"/>
              <a:t>Thesis Statement clearly stating </a:t>
            </a:r>
            <a:r>
              <a:rPr lang="en-US" sz="4000" dirty="0" smtClean="0"/>
              <a:t>the topics and main focus of your paper</a:t>
            </a:r>
            <a:endParaRPr lang="en-US" sz="4000" dirty="0"/>
          </a:p>
        </p:txBody>
      </p:sp>
    </p:spTree>
    <p:extLst>
      <p:ext uri="{BB962C8B-B14F-4D97-AF65-F5344CB8AC3E}">
        <p14:creationId xmlns:p14="http://schemas.microsoft.com/office/powerpoint/2010/main" val="357136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804129"/>
            <a:ext cx="8610600" cy="1293028"/>
          </a:xfrm>
        </p:spPr>
        <p:txBody>
          <a:bodyPr>
            <a:normAutofit/>
          </a:bodyPr>
          <a:lstStyle/>
          <a:p>
            <a:pPr algn="l"/>
            <a:r>
              <a:rPr lang="en-US" sz="4400" b="1" dirty="0" smtClean="0"/>
              <a:t>Body paragraphs</a:t>
            </a:r>
            <a:endParaRPr lang="en-US" sz="4400" b="1" dirty="0"/>
          </a:p>
        </p:txBody>
      </p:sp>
      <p:sp>
        <p:nvSpPr>
          <p:cNvPr id="3" name="Content Placeholder 2"/>
          <p:cNvSpPr>
            <a:spLocks noGrp="1"/>
          </p:cNvSpPr>
          <p:nvPr>
            <p:ph idx="1"/>
          </p:nvPr>
        </p:nvSpPr>
        <p:spPr/>
        <p:txBody>
          <a:bodyPr>
            <a:normAutofit fontScale="92500"/>
          </a:bodyPr>
          <a:lstStyle/>
          <a:p>
            <a:pPr>
              <a:defRPr/>
            </a:pPr>
            <a:r>
              <a:rPr lang="en-US" sz="2800" b="1" dirty="0"/>
              <a:t>Explanation of Sub-Topic # 1</a:t>
            </a:r>
          </a:p>
          <a:p>
            <a:pPr lvl="1">
              <a:defRPr/>
            </a:pPr>
            <a:r>
              <a:rPr lang="en-US" sz="2800" dirty="0"/>
              <a:t>Supporting Evidence </a:t>
            </a:r>
            <a:r>
              <a:rPr lang="en-US" sz="2800" i="1" dirty="0"/>
              <a:t>(supporting evidence may require the use of more than one paragraph to explain a sub-topic)</a:t>
            </a:r>
          </a:p>
          <a:p>
            <a:pPr>
              <a:defRPr/>
            </a:pPr>
            <a:r>
              <a:rPr lang="en-US" sz="2800" b="1" dirty="0"/>
              <a:t>Explanation of Sub-Topic # 2</a:t>
            </a:r>
          </a:p>
          <a:p>
            <a:pPr lvl="1">
              <a:defRPr/>
            </a:pPr>
            <a:r>
              <a:rPr lang="en-US" sz="2800" dirty="0"/>
              <a:t>Supporting Evidence </a:t>
            </a:r>
            <a:r>
              <a:rPr lang="en-US" sz="2800" i="1" dirty="0"/>
              <a:t>(supporting evidence may require the use of more than one paragraph to explain a sub-topic)</a:t>
            </a:r>
          </a:p>
          <a:p>
            <a:pPr>
              <a:defRPr/>
            </a:pPr>
            <a:r>
              <a:rPr lang="en-US" sz="2800" b="1" dirty="0"/>
              <a:t>Explanation of Sub-Topic # 3</a:t>
            </a:r>
          </a:p>
          <a:p>
            <a:pPr lvl="1">
              <a:defRPr/>
            </a:pPr>
            <a:r>
              <a:rPr lang="en-US" sz="2800" dirty="0"/>
              <a:t>Supporting Evidence </a:t>
            </a:r>
            <a:r>
              <a:rPr lang="en-US" sz="2800" i="1" dirty="0"/>
              <a:t>(supporting evidence may require the use of more than one paragraph to explain a sub-topic)</a:t>
            </a:r>
            <a:endParaRPr lang="en-US" sz="2800" i="1" dirty="0"/>
          </a:p>
        </p:txBody>
      </p:sp>
    </p:spTree>
    <p:extLst>
      <p:ext uri="{BB962C8B-B14F-4D97-AF65-F5344CB8AC3E}">
        <p14:creationId xmlns:p14="http://schemas.microsoft.com/office/powerpoint/2010/main" val="54826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spcBef>
                <a:spcPct val="0"/>
              </a:spcBef>
            </a:pPr>
            <a:r>
              <a:rPr lang="en-US" altLang="en-US" sz="2400" dirty="0"/>
              <a:t> </a:t>
            </a:r>
            <a:r>
              <a:rPr lang="en-US" altLang="en-US" sz="2400" b="1" dirty="0"/>
              <a:t>Rephrased Thesis Statement</a:t>
            </a:r>
          </a:p>
          <a:p>
            <a:pPr>
              <a:spcBef>
                <a:spcPct val="0"/>
              </a:spcBef>
            </a:pPr>
            <a:endParaRPr lang="en-US" altLang="en-US" sz="2400" b="1" dirty="0"/>
          </a:p>
          <a:p>
            <a:pPr>
              <a:spcBef>
                <a:spcPct val="0"/>
              </a:spcBef>
            </a:pPr>
            <a:r>
              <a:rPr lang="en-US" altLang="en-US" sz="2400" b="1" dirty="0"/>
              <a:t> </a:t>
            </a:r>
            <a:r>
              <a:rPr lang="en-US" altLang="en-US" sz="2400" b="1" u="sng" dirty="0"/>
              <a:t>Briefly</a:t>
            </a:r>
            <a:r>
              <a:rPr lang="en-US" altLang="en-US" sz="2400" b="1" dirty="0"/>
              <a:t> discuss main points </a:t>
            </a:r>
            <a:r>
              <a:rPr lang="en-US" altLang="en-US" b="1" i="1" dirty="0"/>
              <a:t>(sub-topics) </a:t>
            </a:r>
            <a:r>
              <a:rPr lang="en-US" altLang="en-US" sz="2400" b="1" dirty="0"/>
              <a:t>again</a:t>
            </a:r>
          </a:p>
          <a:p>
            <a:pPr>
              <a:spcBef>
                <a:spcPct val="0"/>
              </a:spcBef>
              <a:buNone/>
            </a:pPr>
            <a:endParaRPr lang="en-US" altLang="en-US" sz="2400" b="1" dirty="0"/>
          </a:p>
          <a:p>
            <a:pPr>
              <a:spcBef>
                <a:spcPct val="0"/>
              </a:spcBef>
            </a:pPr>
            <a:r>
              <a:rPr lang="en-US" altLang="en-US" sz="2400" b="1" dirty="0"/>
              <a:t> Think Big Picture – Attention Grabbing Statement. Leave the reader with a thought-provoking sentence or question for closure. </a:t>
            </a:r>
            <a:endParaRPr lang="en-US" altLang="en-US" sz="2400" b="1" i="1" dirty="0"/>
          </a:p>
        </p:txBody>
      </p:sp>
    </p:spTree>
    <p:extLst>
      <p:ext uri="{BB962C8B-B14F-4D97-AF65-F5344CB8AC3E}">
        <p14:creationId xmlns:p14="http://schemas.microsoft.com/office/powerpoint/2010/main" val="2352767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In-text citations and bibliography </a:t>
            </a:r>
            <a:endParaRPr lang="en-US" b="1" dirty="0"/>
          </a:p>
        </p:txBody>
      </p:sp>
      <p:sp>
        <p:nvSpPr>
          <p:cNvPr id="3" name="Content Placeholder 2"/>
          <p:cNvSpPr>
            <a:spLocks noGrp="1"/>
          </p:cNvSpPr>
          <p:nvPr>
            <p:ph idx="1"/>
          </p:nvPr>
        </p:nvSpPr>
        <p:spPr/>
        <p:txBody>
          <a:bodyPr>
            <a:normAutofit fontScale="85000" lnSpcReduction="20000"/>
          </a:bodyPr>
          <a:lstStyle/>
          <a:p>
            <a:pPr>
              <a:spcBef>
                <a:spcPct val="0"/>
              </a:spcBef>
            </a:pPr>
            <a:r>
              <a:rPr lang="en-US" altLang="en-US" b="1" dirty="0"/>
              <a:t>In-text citations:</a:t>
            </a:r>
          </a:p>
          <a:p>
            <a:pPr lvl="1">
              <a:spcBef>
                <a:spcPct val="0"/>
              </a:spcBef>
            </a:pPr>
            <a:r>
              <a:rPr lang="en-US" altLang="en-US" sz="3200" b="1" i="1" dirty="0"/>
              <a:t> </a:t>
            </a:r>
            <a:r>
              <a:rPr lang="en-US" altLang="en-US" sz="2400" b="1" i="1" dirty="0"/>
              <a:t>In-text citations give credit to the author or source you retrieved your information from.</a:t>
            </a:r>
          </a:p>
          <a:p>
            <a:pPr lvl="1">
              <a:spcBef>
                <a:spcPct val="0"/>
              </a:spcBef>
            </a:pPr>
            <a:r>
              <a:rPr lang="en-US" altLang="en-US" sz="2400" b="1" i="1" dirty="0"/>
              <a:t> You must understand that a research paper focuses on the information you have retrieved from other sources, NOT your own information, therefore the researched information needs to “cited”.</a:t>
            </a:r>
          </a:p>
          <a:p>
            <a:pPr lvl="1">
              <a:spcBef>
                <a:spcPct val="0"/>
              </a:spcBef>
            </a:pPr>
            <a:r>
              <a:rPr lang="en-US" altLang="en-US" sz="2400" b="1" i="1" dirty="0"/>
              <a:t> It’s very simple:  Whenever you provide a specific quote or evidence that is not your own, you will put the author’s last name and page number of where you retrieved your information. </a:t>
            </a:r>
          </a:p>
          <a:p>
            <a:pPr lvl="1">
              <a:spcBef>
                <a:spcPct val="0"/>
              </a:spcBef>
            </a:pPr>
            <a:endParaRPr lang="en-US" altLang="en-US" sz="2400" b="1" i="1" dirty="0"/>
          </a:p>
          <a:p>
            <a:pPr lvl="1">
              <a:spcBef>
                <a:spcPct val="0"/>
              </a:spcBef>
              <a:buNone/>
            </a:pPr>
            <a:r>
              <a:rPr lang="en-US" altLang="en-US" sz="2400" b="1" i="1" u="sng" dirty="0">
                <a:solidFill>
                  <a:srgbClr val="FF0000"/>
                </a:solidFill>
              </a:rPr>
              <a:t>SAMPLE</a:t>
            </a:r>
            <a:r>
              <a:rPr lang="en-US" altLang="en-US" sz="2400" b="1" i="1" dirty="0"/>
              <a:t>:</a:t>
            </a:r>
          </a:p>
          <a:p>
            <a:pPr lvl="1">
              <a:spcBef>
                <a:spcPct val="0"/>
              </a:spcBef>
              <a:buNone/>
            </a:pPr>
            <a:r>
              <a:rPr lang="en-US" altLang="en-US" sz="2400" b="1" i="1" dirty="0"/>
              <a:t>In a recent study by the FDA, researchers found that over 70% of high school students have thought about taking steroids in order to enhance their performance </a:t>
            </a:r>
            <a:r>
              <a:rPr lang="en-US" altLang="en-US" sz="2400" b="1" i="1" dirty="0">
                <a:solidFill>
                  <a:srgbClr val="FF0000"/>
                </a:solidFill>
              </a:rPr>
              <a:t>(Livingston 56</a:t>
            </a:r>
            <a:r>
              <a:rPr lang="en-US" altLang="en-US" sz="2400" b="1" i="1" dirty="0" smtClean="0">
                <a:solidFill>
                  <a:srgbClr val="FF0000"/>
                </a:solidFill>
              </a:rPr>
              <a:t>).</a:t>
            </a:r>
          </a:p>
          <a:p>
            <a:pPr lvl="1">
              <a:spcBef>
                <a:spcPct val="0"/>
              </a:spcBef>
              <a:buNone/>
            </a:pPr>
            <a:endParaRPr lang="en-US" altLang="en-US" sz="2400" b="1" i="1" dirty="0">
              <a:solidFill>
                <a:srgbClr val="FF0000"/>
              </a:solidFill>
            </a:endParaRPr>
          </a:p>
          <a:p>
            <a:pPr lvl="1">
              <a:spcBef>
                <a:spcPct val="0"/>
              </a:spcBef>
              <a:buNone/>
            </a:pPr>
            <a:r>
              <a:rPr lang="en-US" altLang="en-US" sz="2400" b="1" i="1" dirty="0" smtClean="0">
                <a:solidFill>
                  <a:srgbClr val="FF0000"/>
                </a:solidFill>
              </a:rPr>
              <a:t>Works cited page needs to be in MLA format and have credible sources listed</a:t>
            </a:r>
            <a:endParaRPr lang="en-US" altLang="en-US" sz="2400" b="1" i="1" dirty="0">
              <a:solidFill>
                <a:srgbClr val="FF0000"/>
              </a:solidFill>
            </a:endParaRPr>
          </a:p>
        </p:txBody>
      </p:sp>
    </p:spTree>
    <p:extLst>
      <p:ext uri="{BB962C8B-B14F-4D97-AF65-F5344CB8AC3E}">
        <p14:creationId xmlns:p14="http://schemas.microsoft.com/office/powerpoint/2010/main" val="3574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Different ways to include citations</a:t>
            </a:r>
            <a:endParaRPr lang="en-US" b="1" dirty="0"/>
          </a:p>
        </p:txBody>
      </p:sp>
      <p:sp>
        <p:nvSpPr>
          <p:cNvPr id="3" name="Content Placeholder 2"/>
          <p:cNvSpPr>
            <a:spLocks noGrp="1"/>
          </p:cNvSpPr>
          <p:nvPr>
            <p:ph idx="1"/>
          </p:nvPr>
        </p:nvSpPr>
        <p:spPr/>
        <p:txBody>
          <a:bodyPr>
            <a:normAutofit fontScale="85000" lnSpcReduction="20000"/>
          </a:bodyPr>
          <a:lstStyle/>
          <a:p>
            <a:pPr marL="571500" indent="-571500">
              <a:buNone/>
              <a:defRPr/>
            </a:pPr>
            <a:r>
              <a:rPr lang="en-US" altLang="en-US" sz="2400" dirty="0">
                <a:latin typeface="Californian FB" pitchFamily="18" charset="0"/>
              </a:rPr>
              <a:t>Use a variety of lead-ins to introduce concepts or findings from researchers:</a:t>
            </a:r>
          </a:p>
          <a:p>
            <a:pPr marL="571500" indent="-571500">
              <a:buNone/>
              <a:defRPr/>
            </a:pPr>
            <a:endParaRPr lang="en-US" altLang="en-US" sz="2400" dirty="0">
              <a:latin typeface="Californian FB" pitchFamily="18" charset="0"/>
            </a:endParaRPr>
          </a:p>
          <a:p>
            <a:pPr marL="571500" indent="-571500">
              <a:buClr>
                <a:schemeClr val="tx1"/>
              </a:buClr>
              <a:buFont typeface="Wingdings" pitchFamily="2" charset="2"/>
              <a:buAutoNum type="arabicPeriod"/>
              <a:defRPr/>
            </a:pPr>
            <a:r>
              <a:rPr lang="en-US" altLang="en-US" sz="2400" i="1" dirty="0">
                <a:solidFill>
                  <a:srgbClr val="FF0000"/>
                </a:solidFill>
                <a:latin typeface="Californian FB" pitchFamily="18" charset="0"/>
              </a:rPr>
              <a:t>According to </a:t>
            </a:r>
            <a:r>
              <a:rPr lang="en-US" altLang="en-US" sz="2400" i="1" dirty="0" smtClean="0">
                <a:solidFill>
                  <a:srgbClr val="FF0000"/>
                </a:solidFill>
                <a:latin typeface="Californian FB" pitchFamily="18" charset="0"/>
              </a:rPr>
              <a:t>Smith, </a:t>
            </a:r>
            <a:r>
              <a:rPr lang="en-US" altLang="en-US" sz="2400" dirty="0" smtClean="0">
                <a:latin typeface="Californian FB" pitchFamily="18" charset="0"/>
              </a:rPr>
              <a:t>the </a:t>
            </a:r>
            <a:r>
              <a:rPr lang="en-US" altLang="en-US" sz="2400" dirty="0">
                <a:latin typeface="Californian FB" pitchFamily="18" charset="0"/>
              </a:rPr>
              <a:t>presence of a television set in the home even changed eating habits; frozen TV dinners, TV trays, and TV tables altered the physical and social contexts of family meals.</a:t>
            </a:r>
          </a:p>
          <a:p>
            <a:pPr marL="571500" indent="-571500">
              <a:buClr>
                <a:schemeClr val="tx1"/>
              </a:buClr>
              <a:buFont typeface="Wingdings" pitchFamily="2" charset="2"/>
              <a:buAutoNum type="arabicPeriod"/>
              <a:defRPr/>
            </a:pPr>
            <a:endParaRPr lang="en-US" altLang="en-US" sz="2400" dirty="0">
              <a:latin typeface="Californian FB" pitchFamily="18" charset="0"/>
            </a:endParaRPr>
          </a:p>
          <a:p>
            <a:pPr marL="571500" indent="-571500">
              <a:buClr>
                <a:schemeClr val="tx1"/>
              </a:buClr>
              <a:buFont typeface="Wingdings" pitchFamily="2" charset="2"/>
              <a:buAutoNum type="arabicPeriod"/>
              <a:defRPr/>
            </a:pPr>
            <a:r>
              <a:rPr lang="en-US" altLang="en-US" sz="2400" dirty="0">
                <a:latin typeface="Californian FB" pitchFamily="18" charset="0"/>
              </a:rPr>
              <a:t>By the early 1960’s, </a:t>
            </a:r>
            <a:r>
              <a:rPr lang="en-US" altLang="en-US" sz="2400" i="1" dirty="0">
                <a:solidFill>
                  <a:srgbClr val="FF0000"/>
                </a:solidFill>
                <a:latin typeface="Californian FB" pitchFamily="18" charset="0"/>
              </a:rPr>
              <a:t>“90 percent of all households had at least one television set”  </a:t>
            </a:r>
            <a:r>
              <a:rPr lang="en-US" altLang="en-US" sz="2400" i="1" dirty="0" smtClean="0">
                <a:solidFill>
                  <a:srgbClr val="FF0000"/>
                </a:solidFill>
                <a:latin typeface="Californian FB" pitchFamily="18" charset="0"/>
              </a:rPr>
              <a:t>(Marx</a:t>
            </a:r>
            <a:r>
              <a:rPr lang="en-US" altLang="en-US" sz="2400" i="1" dirty="0">
                <a:solidFill>
                  <a:srgbClr val="FF0000"/>
                </a:solidFill>
                <a:latin typeface="Californian FB" pitchFamily="18" charset="0"/>
              </a:rPr>
              <a:t>, </a:t>
            </a:r>
            <a:r>
              <a:rPr lang="en-US" altLang="en-US" sz="2400" i="1" dirty="0" smtClean="0">
                <a:solidFill>
                  <a:srgbClr val="FF0000"/>
                </a:solidFill>
                <a:latin typeface="Californian FB" pitchFamily="18" charset="0"/>
              </a:rPr>
              <a:t> </a:t>
            </a:r>
            <a:r>
              <a:rPr lang="en-US" altLang="en-US" sz="2400" i="1" dirty="0">
                <a:solidFill>
                  <a:srgbClr val="FF0000"/>
                </a:solidFill>
                <a:latin typeface="Californian FB" pitchFamily="18" charset="0"/>
              </a:rPr>
              <a:t>2).</a:t>
            </a:r>
          </a:p>
          <a:p>
            <a:pPr marL="571500" indent="-571500">
              <a:buClr>
                <a:schemeClr val="tx1"/>
              </a:buClr>
              <a:buFont typeface="Wingdings" pitchFamily="2" charset="2"/>
              <a:buAutoNum type="arabicPeriod"/>
              <a:defRPr/>
            </a:pPr>
            <a:endParaRPr lang="en-US" altLang="en-US" sz="2400" dirty="0">
              <a:latin typeface="Californian FB" pitchFamily="18" charset="0"/>
            </a:endParaRPr>
          </a:p>
          <a:p>
            <a:pPr marL="571500" indent="-571500">
              <a:buClr>
                <a:schemeClr val="tx1"/>
              </a:buClr>
              <a:buFont typeface="Wingdings" pitchFamily="2" charset="2"/>
              <a:buAutoNum type="arabicPeriod"/>
              <a:defRPr/>
            </a:pPr>
            <a:r>
              <a:rPr lang="en-US" altLang="en-US" sz="2400" dirty="0">
                <a:latin typeface="Californian FB" pitchFamily="18" charset="0"/>
              </a:rPr>
              <a:t>Television programs and commercials reinforced rigid gender roles and promised consumers material wealth if they could fit the roles.  One social critic from the era remarked that </a:t>
            </a:r>
            <a:r>
              <a:rPr lang="en-US" altLang="en-US" sz="2400" i="1" dirty="0">
                <a:latin typeface="Californian FB" pitchFamily="18" charset="0"/>
              </a:rPr>
              <a:t>“television certainly nurtured both consumerism and conformity”  </a:t>
            </a:r>
            <a:r>
              <a:rPr lang="en-US" altLang="en-US" sz="2400" i="1" dirty="0" smtClean="0">
                <a:solidFill>
                  <a:srgbClr val="FF0000"/>
                </a:solidFill>
                <a:latin typeface="Californian FB" pitchFamily="18" charset="0"/>
              </a:rPr>
              <a:t>(“Perpetuating stereotypes”).</a:t>
            </a:r>
            <a:endParaRPr lang="en-US" altLang="en-US" sz="2400" i="1" dirty="0">
              <a:solidFill>
                <a:srgbClr val="FF0000"/>
              </a:solidFill>
              <a:latin typeface="Californian FB" pitchFamily="18" charset="0"/>
            </a:endParaRPr>
          </a:p>
          <a:p>
            <a:pPr marL="571500" indent="-571500">
              <a:buClr>
                <a:schemeClr val="tx1"/>
              </a:buClr>
              <a:buFont typeface="Wingdings" pitchFamily="2" charset="2"/>
              <a:buAutoNum type="arabicPeriod"/>
              <a:defRPr/>
            </a:pPr>
            <a:endParaRPr lang="en-US" altLang="en-US" sz="2400" i="1" dirty="0">
              <a:solidFill>
                <a:srgbClr val="FF0000"/>
              </a:solidFill>
              <a:latin typeface="Californian FB" pitchFamily="18" charset="0"/>
            </a:endParaRPr>
          </a:p>
          <a:p>
            <a:pPr marL="0" indent="0" algn="ctr">
              <a:buClr>
                <a:schemeClr val="tx1"/>
              </a:buClr>
              <a:buNone/>
              <a:defRPr/>
            </a:pPr>
            <a:r>
              <a:rPr lang="en-US" altLang="en-US" sz="3200" dirty="0">
                <a:latin typeface="Californian FB" pitchFamily="18" charset="0"/>
              </a:rPr>
              <a:t>Remember you can NEVER have a quote be its own sentence!</a:t>
            </a:r>
          </a:p>
          <a:p>
            <a:endParaRPr lang="en-US" dirty="0"/>
          </a:p>
        </p:txBody>
      </p:sp>
    </p:spTree>
    <p:extLst>
      <p:ext uri="{BB962C8B-B14F-4D97-AF65-F5344CB8AC3E}">
        <p14:creationId xmlns:p14="http://schemas.microsoft.com/office/powerpoint/2010/main" val="108973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Sample Outline</a:t>
            </a:r>
            <a:endParaRPr lang="en-US" sz="5400" b="1" dirty="0"/>
          </a:p>
        </p:txBody>
      </p:sp>
      <p:sp>
        <p:nvSpPr>
          <p:cNvPr id="3" name="Content Placeholder 2"/>
          <p:cNvSpPr>
            <a:spLocks noGrp="1"/>
          </p:cNvSpPr>
          <p:nvPr>
            <p:ph idx="1"/>
          </p:nvPr>
        </p:nvSpPr>
        <p:spPr/>
        <p:txBody>
          <a:bodyPr>
            <a:normAutofit lnSpcReduction="10000"/>
          </a:bodyPr>
          <a:lstStyle/>
          <a:p>
            <a:r>
              <a:rPr lang="en-US" b="1" dirty="0" smtClean="0"/>
              <a:t>Introduction: </a:t>
            </a:r>
            <a:r>
              <a:rPr lang="en-US" dirty="0" smtClean="0"/>
              <a:t>Define the topic (what is caffeine addiction?)</a:t>
            </a:r>
          </a:p>
          <a:p>
            <a:pPr lvl="1"/>
            <a:r>
              <a:rPr lang="en-US" dirty="0" smtClean="0"/>
              <a:t>Brief background information about caffeine addiction (How can a person be a caffeine addict? How does the brain become addicted? What happens when someone decides to quit caffeine?)</a:t>
            </a:r>
          </a:p>
          <a:p>
            <a:pPr lvl="1"/>
            <a:r>
              <a:rPr lang="en-US" b="1" dirty="0" smtClean="0"/>
              <a:t>Thesis statement </a:t>
            </a:r>
            <a:r>
              <a:rPr lang="en-US" dirty="0" smtClean="0"/>
              <a:t>(Focus the essay on the relationship between Caffeine and the risk of heart diseases and Osteoporosis- in other words define the scope of the essay) </a:t>
            </a:r>
            <a:r>
              <a:rPr lang="en-US" b="1" i="1" dirty="0" smtClean="0"/>
              <a:t>The impact of caffeine on the body and how to end the addiction in an effort to prevent osteoporosis, and heart disease. </a:t>
            </a:r>
            <a:endParaRPr lang="en-US" dirty="0" smtClean="0"/>
          </a:p>
          <a:p>
            <a:r>
              <a:rPr lang="en-US" b="1" dirty="0" smtClean="0"/>
              <a:t>Body: </a:t>
            </a:r>
            <a:r>
              <a:rPr lang="en-US" dirty="0" smtClean="0"/>
              <a:t>Caffeine and Osteoporosis</a:t>
            </a:r>
          </a:p>
          <a:p>
            <a:pPr lvl="1"/>
            <a:r>
              <a:rPr lang="en-US" dirty="0" smtClean="0"/>
              <a:t>Caffeine and Heart diseases</a:t>
            </a:r>
          </a:p>
          <a:p>
            <a:pPr lvl="1"/>
            <a:r>
              <a:rPr lang="en-US" dirty="0" smtClean="0"/>
              <a:t>How to quit caffeine and ultimately end the addiction </a:t>
            </a:r>
          </a:p>
          <a:p>
            <a:r>
              <a:rPr lang="en-US" b="1" dirty="0" smtClean="0"/>
              <a:t>Conclusion: </a:t>
            </a:r>
            <a:r>
              <a:rPr lang="en-US" dirty="0" smtClean="0"/>
              <a:t>Restate the thesis </a:t>
            </a:r>
          </a:p>
          <a:p>
            <a:pPr lvl="1"/>
            <a:r>
              <a:rPr lang="en-US" dirty="0" smtClean="0"/>
              <a:t>Reiterate the importance of the study concerning the effects of caffeine. </a:t>
            </a:r>
            <a:endParaRPr lang="en-US" dirty="0"/>
          </a:p>
        </p:txBody>
      </p:sp>
    </p:spTree>
    <p:extLst>
      <p:ext uri="{BB962C8B-B14F-4D97-AF65-F5344CB8AC3E}">
        <p14:creationId xmlns:p14="http://schemas.microsoft.com/office/powerpoint/2010/main" val="151422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b="1" dirty="0" smtClean="0"/>
              <a:t>What is a research Paper? </a:t>
            </a:r>
            <a:endParaRPr lang="en-US" sz="4400" b="1" dirty="0"/>
          </a:p>
        </p:txBody>
      </p:sp>
      <p:sp>
        <p:nvSpPr>
          <p:cNvPr id="3" name="Content Placeholder 2"/>
          <p:cNvSpPr>
            <a:spLocks noGrp="1"/>
          </p:cNvSpPr>
          <p:nvPr>
            <p:ph idx="1"/>
          </p:nvPr>
        </p:nvSpPr>
        <p:spPr/>
        <p:txBody>
          <a:bodyPr>
            <a:normAutofit/>
          </a:bodyPr>
          <a:lstStyle/>
          <a:p>
            <a:r>
              <a:rPr lang="en-US" sz="3600" dirty="0" smtClean="0"/>
              <a:t>A research paper is like a report</a:t>
            </a:r>
          </a:p>
          <a:p>
            <a:r>
              <a:rPr lang="en-US" sz="3600" dirty="0" smtClean="0"/>
              <a:t>Before you write it you use books, articles, the internet, and other sources to gather information about your topic</a:t>
            </a:r>
          </a:p>
          <a:p>
            <a:r>
              <a:rPr lang="en-US" sz="3600" dirty="0" smtClean="0"/>
              <a:t>You gather information from these sources and use that information to inform your readers about your topic.</a:t>
            </a:r>
            <a:endParaRPr lang="en-US" sz="3600" dirty="0"/>
          </a:p>
        </p:txBody>
      </p:sp>
    </p:spTree>
    <p:extLst>
      <p:ext uri="{BB962C8B-B14F-4D97-AF65-F5344CB8AC3E}">
        <p14:creationId xmlns:p14="http://schemas.microsoft.com/office/powerpoint/2010/main" val="29577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963155"/>
            <a:ext cx="8610600" cy="1293028"/>
          </a:xfrm>
        </p:spPr>
        <p:txBody>
          <a:bodyPr>
            <a:normAutofit fontScale="90000"/>
          </a:bodyPr>
          <a:lstStyle/>
          <a:p>
            <a:pPr algn="ctr"/>
            <a:r>
              <a:rPr lang="en-US" b="1" dirty="0" smtClean="0"/>
              <a:t>What’s the difference between an argumentative paper and a research paper?</a:t>
            </a:r>
            <a:endParaRPr lang="en-US" b="1" dirty="0"/>
          </a:p>
        </p:txBody>
      </p:sp>
      <p:sp>
        <p:nvSpPr>
          <p:cNvPr id="3" name="Content Placeholder 2"/>
          <p:cNvSpPr>
            <a:spLocks noGrp="1"/>
          </p:cNvSpPr>
          <p:nvPr>
            <p:ph idx="1"/>
          </p:nvPr>
        </p:nvSpPr>
        <p:spPr>
          <a:xfrm>
            <a:off x="685800" y="2578873"/>
            <a:ext cx="10820400" cy="4024125"/>
          </a:xfrm>
        </p:spPr>
        <p:txBody>
          <a:bodyPr>
            <a:normAutofit/>
          </a:bodyPr>
          <a:lstStyle/>
          <a:p>
            <a:r>
              <a:rPr lang="en-US" sz="3600" dirty="0" smtClean="0"/>
              <a:t>In an argumentative paper you are trying to </a:t>
            </a:r>
            <a:r>
              <a:rPr lang="en-US" sz="3600" b="1" dirty="0" smtClean="0"/>
              <a:t>PERSUADE </a:t>
            </a:r>
            <a:r>
              <a:rPr lang="en-US" sz="3600" dirty="0" smtClean="0"/>
              <a:t>the reader to believe a specific </a:t>
            </a:r>
            <a:r>
              <a:rPr lang="en-US" sz="3600" b="1" dirty="0" smtClean="0"/>
              <a:t>OPINION.</a:t>
            </a:r>
          </a:p>
          <a:p>
            <a:r>
              <a:rPr lang="en-US" sz="3600" dirty="0" smtClean="0"/>
              <a:t>In an informational research paper you are presenting a balanced, neutral approach to an overall topic and you draw conclusions based on your research. </a:t>
            </a:r>
            <a:endParaRPr lang="en-US" sz="3600" dirty="0"/>
          </a:p>
        </p:txBody>
      </p:sp>
    </p:spTree>
    <p:extLst>
      <p:ext uri="{BB962C8B-B14F-4D97-AF65-F5344CB8AC3E}">
        <p14:creationId xmlns:p14="http://schemas.microsoft.com/office/powerpoint/2010/main" val="270158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purpose of your research paper</a:t>
            </a:r>
            <a:endParaRPr lang="en-US" b="1" dirty="0"/>
          </a:p>
        </p:txBody>
      </p:sp>
      <p:sp>
        <p:nvSpPr>
          <p:cNvPr id="3" name="Content Placeholder 2"/>
          <p:cNvSpPr>
            <a:spLocks noGrp="1"/>
          </p:cNvSpPr>
          <p:nvPr>
            <p:ph idx="1"/>
          </p:nvPr>
        </p:nvSpPr>
        <p:spPr/>
        <p:txBody>
          <a:bodyPr/>
          <a:lstStyle/>
          <a:p>
            <a:pPr lvl="0"/>
            <a:r>
              <a:rPr lang="en-US" sz="4000" dirty="0" smtClean="0"/>
              <a:t>To identify and explain controversies </a:t>
            </a:r>
            <a:r>
              <a:rPr lang="en-US" sz="4000" dirty="0"/>
              <a:t>surrounding your topic</a:t>
            </a:r>
          </a:p>
          <a:p>
            <a:pPr lvl="0"/>
            <a:r>
              <a:rPr lang="en-US" sz="4000" dirty="0" smtClean="0"/>
              <a:t>Point </a:t>
            </a:r>
            <a:r>
              <a:rPr lang="en-US" sz="4000" dirty="0"/>
              <a:t>out strengths and weaknesses in the studies that you read</a:t>
            </a:r>
          </a:p>
          <a:p>
            <a:pPr lvl="0"/>
            <a:r>
              <a:rPr lang="en-US" sz="4000" dirty="0" smtClean="0"/>
              <a:t>Identify </a:t>
            </a:r>
            <a:r>
              <a:rPr lang="en-US" sz="4000" dirty="0"/>
              <a:t>aspects of the topic that need further research</a:t>
            </a:r>
          </a:p>
          <a:p>
            <a:endParaRPr lang="en-US" dirty="0"/>
          </a:p>
        </p:txBody>
      </p:sp>
    </p:spTree>
    <p:extLst>
      <p:ext uri="{BB962C8B-B14F-4D97-AF65-F5344CB8AC3E}">
        <p14:creationId xmlns:p14="http://schemas.microsoft.com/office/powerpoint/2010/main" val="265372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this based on my work or other people’s knowledge?</a:t>
            </a:r>
            <a:endParaRPr lang="en-US" b="1" dirty="0"/>
          </a:p>
        </p:txBody>
      </p:sp>
      <p:sp>
        <p:nvSpPr>
          <p:cNvPr id="3" name="Content Placeholder 2"/>
          <p:cNvSpPr>
            <a:spLocks noGrp="1"/>
          </p:cNvSpPr>
          <p:nvPr>
            <p:ph idx="1"/>
          </p:nvPr>
        </p:nvSpPr>
        <p:spPr/>
        <p:txBody>
          <a:bodyPr>
            <a:normAutofit lnSpcReduction="10000"/>
          </a:bodyPr>
          <a:lstStyle/>
          <a:p>
            <a:r>
              <a:rPr lang="en-US" altLang="en-US" sz="3600" dirty="0"/>
              <a:t>A research paper is actually a WRITTEN piece of WORK IN YOUR OWN WORDS that fully discusses a topic that you have spent time learning about.  It is to be in depth and intelligent, with support from credible sources.  This paper will be YOUR work, but you have based your knowledge on the credible work of others.  </a:t>
            </a:r>
          </a:p>
          <a:p>
            <a:endParaRPr lang="en-US" altLang="en-US" sz="2400" b="1" dirty="0"/>
          </a:p>
          <a:p>
            <a:endParaRPr lang="en-US" dirty="0"/>
          </a:p>
        </p:txBody>
      </p:sp>
    </p:spTree>
    <p:extLst>
      <p:ext uri="{BB962C8B-B14F-4D97-AF65-F5344CB8AC3E}">
        <p14:creationId xmlns:p14="http://schemas.microsoft.com/office/powerpoint/2010/main" val="164184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Steps to success </a:t>
            </a:r>
            <a:endParaRPr lang="en-US" sz="4800" b="1" dirty="0"/>
          </a:p>
        </p:txBody>
      </p:sp>
      <p:sp>
        <p:nvSpPr>
          <p:cNvPr id="3" name="Content Placeholder 2"/>
          <p:cNvSpPr>
            <a:spLocks noGrp="1"/>
          </p:cNvSpPr>
          <p:nvPr>
            <p:ph idx="1"/>
          </p:nvPr>
        </p:nvSpPr>
        <p:spPr/>
        <p:txBody>
          <a:bodyPr>
            <a:normAutofit/>
          </a:bodyPr>
          <a:lstStyle/>
          <a:p>
            <a:pPr marL="0" indent="0">
              <a:buNone/>
            </a:pPr>
            <a:r>
              <a:rPr lang="en-US" sz="3600" b="1" dirty="0" smtClean="0"/>
              <a:t>1. Choose a topic </a:t>
            </a:r>
          </a:p>
          <a:p>
            <a:pPr lvl="1"/>
            <a:r>
              <a:rPr lang="en-US" altLang="en-US" sz="2400" dirty="0" smtClean="0"/>
              <a:t>If </a:t>
            </a:r>
            <a:r>
              <a:rPr lang="en-US" altLang="en-US" sz="2400" dirty="0"/>
              <a:t>you are given the choice to choose your own topic, choose something you are interested in.</a:t>
            </a:r>
          </a:p>
          <a:p>
            <a:pPr>
              <a:spcBef>
                <a:spcPct val="0"/>
              </a:spcBef>
            </a:pPr>
            <a:endParaRPr lang="en-US" altLang="en-US" sz="2400" dirty="0"/>
          </a:p>
          <a:p>
            <a:pPr lvl="1">
              <a:spcBef>
                <a:spcPct val="0"/>
              </a:spcBef>
            </a:pPr>
            <a:r>
              <a:rPr lang="en-US" altLang="en-US" sz="2400" dirty="0"/>
              <a:t>Choose a subject for which a wide range of source material is readily available.</a:t>
            </a:r>
          </a:p>
          <a:p>
            <a:pPr lvl="2">
              <a:spcBef>
                <a:spcPct val="0"/>
              </a:spcBef>
              <a:buFontTx/>
              <a:buChar char="•"/>
            </a:pPr>
            <a:r>
              <a:rPr lang="en-US" altLang="en-US" sz="2400" dirty="0"/>
              <a:t>You need to be able to find sources on your topic</a:t>
            </a:r>
          </a:p>
          <a:p>
            <a:pPr>
              <a:spcBef>
                <a:spcPct val="0"/>
              </a:spcBef>
            </a:pPr>
            <a:endParaRPr lang="en-US" altLang="en-US" sz="2400" dirty="0"/>
          </a:p>
          <a:p>
            <a:pPr lvl="1">
              <a:spcBef>
                <a:spcPct val="0"/>
              </a:spcBef>
            </a:pPr>
            <a:r>
              <a:rPr lang="en-US" altLang="en-US" sz="2400" dirty="0"/>
              <a:t>Choose a subject of some significance. A subject of lasting interest will be challenging and gratifying to pursue. You will be spending a great deal of time and effort on this so make sure it's of value.</a:t>
            </a:r>
            <a:endParaRPr lang="en-US" altLang="en-US" sz="2400" dirty="0"/>
          </a:p>
        </p:txBody>
      </p:sp>
    </p:spTree>
    <p:extLst>
      <p:ext uri="{BB962C8B-B14F-4D97-AF65-F5344CB8AC3E}">
        <p14:creationId xmlns:p14="http://schemas.microsoft.com/office/powerpoint/2010/main" val="177277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 </a:t>
            </a:r>
            <a:endParaRPr lang="en-US" dirty="0"/>
          </a:p>
        </p:txBody>
      </p:sp>
      <p:sp>
        <p:nvSpPr>
          <p:cNvPr id="3" name="Content Placeholder 2"/>
          <p:cNvSpPr>
            <a:spLocks noGrp="1"/>
          </p:cNvSpPr>
          <p:nvPr>
            <p:ph idx="1"/>
          </p:nvPr>
        </p:nvSpPr>
        <p:spPr/>
        <p:txBody>
          <a:bodyPr/>
          <a:lstStyle/>
          <a:p>
            <a:r>
              <a:rPr lang="en-US" altLang="en-US" sz="2400" b="1" dirty="0"/>
              <a:t>After you have chosen a general topic, you must narrow it so that it becomes more specific and easier to research.</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137" y="2926844"/>
            <a:ext cx="5241541" cy="393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054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Things to consider when narrowing a topic</a:t>
            </a:r>
            <a:endParaRPr lang="en-US" b="1" dirty="0"/>
          </a:p>
        </p:txBody>
      </p:sp>
      <p:sp>
        <p:nvSpPr>
          <p:cNvPr id="3" name="Content Placeholder 2"/>
          <p:cNvSpPr>
            <a:spLocks noGrp="1"/>
          </p:cNvSpPr>
          <p:nvPr>
            <p:ph idx="1"/>
          </p:nvPr>
        </p:nvSpPr>
        <p:spPr/>
        <p:txBody>
          <a:bodyPr/>
          <a:lstStyle/>
          <a:p>
            <a:pPr>
              <a:spcBef>
                <a:spcPct val="0"/>
              </a:spcBef>
            </a:pPr>
            <a:r>
              <a:rPr lang="en-US" altLang="en-US" sz="2800" dirty="0"/>
              <a:t>Do some </a:t>
            </a:r>
            <a:r>
              <a:rPr lang="en-US" altLang="en-US" sz="2800" u="sng" dirty="0"/>
              <a:t>general reading </a:t>
            </a:r>
            <a:r>
              <a:rPr lang="en-US" altLang="en-US" sz="2800" dirty="0"/>
              <a:t>on your topic so that you become familiar with various aspects of it.</a:t>
            </a:r>
          </a:p>
          <a:p>
            <a:pPr>
              <a:spcBef>
                <a:spcPct val="0"/>
              </a:spcBef>
              <a:buNone/>
            </a:pPr>
            <a:r>
              <a:rPr lang="en-US" altLang="en-US" sz="2800" dirty="0"/>
              <a:t>	</a:t>
            </a:r>
          </a:p>
          <a:p>
            <a:pPr>
              <a:spcBef>
                <a:spcPct val="0"/>
              </a:spcBef>
            </a:pPr>
            <a:r>
              <a:rPr lang="en-US" altLang="en-US" sz="2800" dirty="0"/>
              <a:t>Establish the purpose of your paper. What will you be informing the reader about? Be sure your topic can be handled within the assigned length.</a:t>
            </a:r>
          </a:p>
          <a:p>
            <a:pPr>
              <a:spcBef>
                <a:spcPct val="0"/>
              </a:spcBef>
              <a:buNone/>
            </a:pPr>
            <a:endParaRPr lang="en-US" altLang="en-US" sz="2800" dirty="0"/>
          </a:p>
          <a:p>
            <a:pPr>
              <a:spcBef>
                <a:spcPct val="0"/>
              </a:spcBef>
            </a:pPr>
            <a:r>
              <a:rPr lang="en-US" altLang="en-US" sz="2800" dirty="0"/>
              <a:t>Focus on a particular aspect of your topic that will lend itself to the sources available.</a:t>
            </a:r>
          </a:p>
          <a:p>
            <a:endParaRPr lang="en-US" dirty="0"/>
          </a:p>
        </p:txBody>
      </p:sp>
    </p:spTree>
    <p:extLst>
      <p:ext uri="{BB962C8B-B14F-4D97-AF65-F5344CB8AC3E}">
        <p14:creationId xmlns:p14="http://schemas.microsoft.com/office/powerpoint/2010/main" val="143545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1477" y="1197595"/>
            <a:ext cx="6533322" cy="4031873"/>
          </a:xfrm>
          <a:prstGeom prst="rect">
            <a:avLst/>
          </a:prstGeom>
        </p:spPr>
        <p:txBody>
          <a:bodyPr wrap="square">
            <a:spAutoFit/>
          </a:bodyPr>
          <a:lstStyle/>
          <a:p>
            <a:pPr algn="ctr">
              <a:defRPr/>
            </a:pPr>
            <a:r>
              <a:rPr lang="en-US" sz="2000" b="1" u="sng" cap="small" dirty="0">
                <a:solidFill>
                  <a:srgbClr val="FF0000"/>
                </a:solidFill>
                <a:cs typeface="Arial" charset="0"/>
              </a:rPr>
              <a:t>General Topic</a:t>
            </a:r>
            <a:r>
              <a:rPr lang="en-US" sz="2000" b="1" u="sng" dirty="0">
                <a:cs typeface="Arial" charset="0"/>
              </a:rPr>
              <a:t>:</a:t>
            </a:r>
            <a:r>
              <a:rPr lang="en-US" b="1" dirty="0">
                <a:cs typeface="Arial" charset="0"/>
              </a:rPr>
              <a:t>				</a:t>
            </a:r>
            <a:endParaRPr lang="en-US" b="1" u="sng" dirty="0">
              <a:cs typeface="Arial" charset="0"/>
            </a:endParaRPr>
          </a:p>
          <a:p>
            <a:pPr marL="342900" indent="-342900">
              <a:buAutoNum type="arabicPeriod"/>
              <a:defRPr/>
            </a:pPr>
            <a:endParaRPr lang="en-US" b="1" dirty="0" smtClean="0">
              <a:cs typeface="Arial" charset="0"/>
            </a:endParaRPr>
          </a:p>
          <a:p>
            <a:pPr marL="342900" indent="-342900">
              <a:buAutoNum type="arabicPeriod"/>
              <a:defRPr/>
            </a:pPr>
            <a:r>
              <a:rPr lang="en-US" sz="2000" b="1" dirty="0" smtClean="0">
                <a:cs typeface="Arial" charset="0"/>
              </a:rPr>
              <a:t>Alcoholism </a:t>
            </a:r>
            <a:r>
              <a:rPr lang="en-US" sz="2000" b="1" dirty="0">
                <a:cs typeface="Arial" charset="0"/>
              </a:rPr>
              <a:t>	</a:t>
            </a:r>
            <a:endParaRPr lang="en-US" sz="2000" b="1" dirty="0" smtClean="0">
              <a:cs typeface="Arial" charset="0"/>
            </a:endParaRPr>
          </a:p>
          <a:p>
            <a:pPr>
              <a:defRPr/>
            </a:pPr>
            <a:r>
              <a:rPr lang="en-US" sz="2000" b="1" dirty="0">
                <a:cs typeface="Arial" charset="0"/>
              </a:rPr>
              <a:t>		</a:t>
            </a:r>
            <a:endParaRPr lang="en-US" sz="2000" dirty="0">
              <a:cs typeface="Arial" charset="0"/>
            </a:endParaRPr>
          </a:p>
          <a:p>
            <a:pPr>
              <a:defRPr/>
            </a:pPr>
            <a:r>
              <a:rPr lang="en-US" sz="2000" b="1" dirty="0">
                <a:cs typeface="Arial" charset="0"/>
              </a:rPr>
              <a:t>2. Scientists/Mathematicians	   </a:t>
            </a:r>
          </a:p>
          <a:p>
            <a:pPr>
              <a:defRPr/>
            </a:pPr>
            <a:endParaRPr lang="en-US" sz="2000" dirty="0">
              <a:cs typeface="Arial" charset="0"/>
            </a:endParaRPr>
          </a:p>
          <a:p>
            <a:pPr>
              <a:defRPr/>
            </a:pPr>
            <a:r>
              <a:rPr lang="en-US" sz="2000" b="1" dirty="0" smtClean="0">
                <a:cs typeface="Arial" charset="0"/>
              </a:rPr>
              <a:t>3. </a:t>
            </a:r>
            <a:r>
              <a:rPr lang="en-US" sz="2000" b="1" dirty="0">
                <a:cs typeface="Arial" charset="0"/>
              </a:rPr>
              <a:t>Drugs				</a:t>
            </a:r>
          </a:p>
          <a:p>
            <a:pPr>
              <a:defRPr/>
            </a:pPr>
            <a:endParaRPr lang="en-US" sz="2000" dirty="0">
              <a:cs typeface="Arial" charset="0"/>
            </a:endParaRPr>
          </a:p>
          <a:p>
            <a:pPr>
              <a:defRPr/>
            </a:pPr>
            <a:endParaRPr lang="en-US" sz="2000" b="1" dirty="0" smtClean="0">
              <a:cs typeface="Arial" charset="0"/>
            </a:endParaRPr>
          </a:p>
          <a:p>
            <a:pPr>
              <a:defRPr/>
            </a:pPr>
            <a:r>
              <a:rPr lang="en-US" sz="2000" b="1" dirty="0" smtClean="0">
                <a:cs typeface="Arial" charset="0"/>
              </a:rPr>
              <a:t>4. </a:t>
            </a:r>
            <a:r>
              <a:rPr lang="en-US" sz="2000" b="1" dirty="0">
                <a:cs typeface="Arial" charset="0"/>
              </a:rPr>
              <a:t>Elizabethan England</a:t>
            </a:r>
          </a:p>
          <a:p>
            <a:pPr>
              <a:defRPr/>
            </a:pPr>
            <a:endParaRPr lang="en-US" sz="2000" dirty="0">
              <a:cs typeface="Arial" charset="0"/>
            </a:endParaRPr>
          </a:p>
          <a:p>
            <a:pPr>
              <a:defRPr/>
            </a:pPr>
            <a:endParaRPr lang="en-US" dirty="0">
              <a:cs typeface="Arial" charset="0"/>
            </a:endParaRPr>
          </a:p>
          <a:p>
            <a:pPr>
              <a:defRPr/>
            </a:pPr>
            <a:r>
              <a:rPr lang="en-US" sz="2000" b="1" dirty="0">
                <a:cs typeface="Arial" charset="0"/>
              </a:rPr>
              <a:t>5. Tennis</a:t>
            </a:r>
            <a:r>
              <a:rPr lang="en-US" b="1" dirty="0">
                <a:cs typeface="Arial" charset="0"/>
              </a:rPr>
              <a:t>		             </a:t>
            </a:r>
            <a:endParaRPr lang="en-US" dirty="0">
              <a:cs typeface="Arial" charset="0"/>
            </a:endParaRPr>
          </a:p>
        </p:txBody>
      </p:sp>
      <p:sp>
        <p:nvSpPr>
          <p:cNvPr id="5" name="Rectangle 4"/>
          <p:cNvSpPr/>
          <p:nvPr/>
        </p:nvSpPr>
        <p:spPr>
          <a:xfrm>
            <a:off x="5592417" y="1228373"/>
            <a:ext cx="4890051" cy="4001095"/>
          </a:xfrm>
          <a:prstGeom prst="rect">
            <a:avLst/>
          </a:prstGeom>
        </p:spPr>
        <p:txBody>
          <a:bodyPr wrap="square">
            <a:spAutoFit/>
          </a:bodyPr>
          <a:lstStyle/>
          <a:p>
            <a:pPr algn="ctr">
              <a:defRPr/>
            </a:pPr>
            <a:r>
              <a:rPr lang="en-US" sz="2000" b="1" u="sng" cap="small" dirty="0">
                <a:solidFill>
                  <a:srgbClr val="FF0000"/>
                </a:solidFill>
                <a:cs typeface="Arial" charset="0"/>
              </a:rPr>
              <a:t>Narrowed Topic</a:t>
            </a:r>
            <a:r>
              <a:rPr lang="en-US" b="1" dirty="0"/>
              <a:t>:</a:t>
            </a:r>
          </a:p>
          <a:p>
            <a:pPr algn="ctr">
              <a:defRPr/>
            </a:pPr>
            <a:endParaRPr lang="en-US" dirty="0"/>
          </a:p>
          <a:p>
            <a:pPr>
              <a:defRPr/>
            </a:pPr>
            <a:r>
              <a:rPr lang="en-US" b="1" dirty="0" smtClean="0"/>
              <a:t>1. Causes </a:t>
            </a:r>
            <a:r>
              <a:rPr lang="en-US" b="1" dirty="0"/>
              <a:t>of Alcoholism</a:t>
            </a:r>
          </a:p>
          <a:p>
            <a:pPr marL="457200" indent="-457200">
              <a:defRPr/>
            </a:pPr>
            <a:endParaRPr lang="en-US" dirty="0"/>
          </a:p>
          <a:p>
            <a:pPr>
              <a:defRPr/>
            </a:pPr>
            <a:r>
              <a:rPr lang="en-US" b="1" dirty="0"/>
              <a:t>2. Albert Einstein's Impact  on the 20th Century</a:t>
            </a:r>
          </a:p>
          <a:p>
            <a:pPr>
              <a:defRPr/>
            </a:pPr>
            <a:endParaRPr lang="en-US" dirty="0"/>
          </a:p>
          <a:p>
            <a:pPr>
              <a:defRPr/>
            </a:pPr>
            <a:r>
              <a:rPr lang="en-US" b="1" dirty="0"/>
              <a:t>3. Effects of Drug Use Teens</a:t>
            </a:r>
          </a:p>
          <a:p>
            <a:pPr>
              <a:defRPr/>
            </a:pPr>
            <a:endParaRPr lang="en-US" dirty="0"/>
          </a:p>
          <a:p>
            <a:pPr>
              <a:defRPr/>
            </a:pPr>
            <a:endParaRPr lang="en-US" b="1" dirty="0"/>
          </a:p>
          <a:p>
            <a:pPr>
              <a:defRPr/>
            </a:pPr>
            <a:r>
              <a:rPr lang="en-US" b="1" dirty="0"/>
              <a:t>4. Health Concerns in Shakespeare's England</a:t>
            </a:r>
          </a:p>
          <a:p>
            <a:pPr>
              <a:defRPr/>
            </a:pPr>
            <a:endParaRPr lang="en-US" dirty="0"/>
          </a:p>
          <a:p>
            <a:pPr>
              <a:defRPr/>
            </a:pPr>
            <a:r>
              <a:rPr lang="en-US" b="1" dirty="0"/>
              <a:t>5. The Rise in Popularity of Women's Tennis</a:t>
            </a:r>
            <a:endParaRPr lang="en-US" dirty="0"/>
          </a:p>
        </p:txBody>
      </p:sp>
    </p:spTree>
    <p:extLst>
      <p:ext uri="{BB962C8B-B14F-4D97-AF65-F5344CB8AC3E}">
        <p14:creationId xmlns:p14="http://schemas.microsoft.com/office/powerpoint/2010/main" val="229449011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1071</TotalTime>
  <Words>1137</Words>
  <Application>Microsoft Office PowerPoint</Application>
  <PresentationFormat>Widescreen</PresentationFormat>
  <Paragraphs>122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Californian FB</vt:lpstr>
      <vt:lpstr>Century Gothic</vt:lpstr>
      <vt:lpstr>Wingdings</vt:lpstr>
      <vt:lpstr>Vapor Trail</vt:lpstr>
      <vt:lpstr>WRITING A RESEARCH PAPER</vt:lpstr>
      <vt:lpstr>What is a research Paper? </vt:lpstr>
      <vt:lpstr>What’s the difference between an argumentative paper and a research paper?</vt:lpstr>
      <vt:lpstr>The purpose of your research paper</vt:lpstr>
      <vt:lpstr>Is this based on my work or other people’s knowledge?</vt:lpstr>
      <vt:lpstr>Steps to success </vt:lpstr>
      <vt:lpstr>Choosing a topic </vt:lpstr>
      <vt:lpstr>Things to consider when narrowing a topic</vt:lpstr>
      <vt:lpstr>PowerPoint Presentation</vt:lpstr>
      <vt:lpstr>After the topic is narrowed then what?</vt:lpstr>
      <vt:lpstr>Example: How to narrow a topic to  sub-topics</vt:lpstr>
      <vt:lpstr>Determining whether a site is credible</vt:lpstr>
      <vt:lpstr>Introduction</vt:lpstr>
      <vt:lpstr>Body paragraphs</vt:lpstr>
      <vt:lpstr>Conclusion</vt:lpstr>
      <vt:lpstr>In-text citations and bibliography </vt:lpstr>
      <vt:lpstr>Different ways to include citations</vt:lpstr>
      <vt:lpstr>Sample Outline</vt:lpstr>
    </vt:vector>
  </TitlesOfParts>
  <Company>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RESEARCH PAPER</dc:title>
  <dc:creator>Alexis Shurtleff</dc:creator>
  <cp:lastModifiedBy>Alexis Shurtleff</cp:lastModifiedBy>
  <cp:revision>10</cp:revision>
  <dcterms:created xsi:type="dcterms:W3CDTF">2018-01-11T20:49:12Z</dcterms:created>
  <dcterms:modified xsi:type="dcterms:W3CDTF">2018-01-12T14:40:28Z</dcterms:modified>
</cp:coreProperties>
</file>